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 id="2147483731" r:id="rId2"/>
    <p:sldMasterId id="2147483744" r:id="rId3"/>
    <p:sldMasterId id="2147483756" r:id="rId4"/>
    <p:sldMasterId id="2147483768" r:id="rId5"/>
    <p:sldMasterId id="2147483780" r:id="rId6"/>
  </p:sldMasterIdLst>
  <p:notesMasterIdLst>
    <p:notesMasterId r:id="rId53"/>
  </p:notesMasterIdLst>
  <p:sldIdLst>
    <p:sldId id="256" r:id="rId7"/>
    <p:sldId id="258" r:id="rId8"/>
    <p:sldId id="303" r:id="rId9"/>
    <p:sldId id="304" r:id="rId10"/>
    <p:sldId id="305" r:id="rId11"/>
    <p:sldId id="306" r:id="rId12"/>
    <p:sldId id="307" r:id="rId13"/>
    <p:sldId id="308" r:id="rId14"/>
    <p:sldId id="309" r:id="rId15"/>
    <p:sldId id="310" r:id="rId16"/>
    <p:sldId id="257" r:id="rId17"/>
    <p:sldId id="299" r:id="rId18"/>
    <p:sldId id="301" r:id="rId19"/>
    <p:sldId id="302" r:id="rId20"/>
    <p:sldId id="275" r:id="rId21"/>
    <p:sldId id="298" r:id="rId22"/>
    <p:sldId id="279" r:id="rId23"/>
    <p:sldId id="292" r:id="rId24"/>
    <p:sldId id="280" r:id="rId25"/>
    <p:sldId id="281" r:id="rId26"/>
    <p:sldId id="276" r:id="rId27"/>
    <p:sldId id="286" r:id="rId28"/>
    <p:sldId id="285" r:id="rId29"/>
    <p:sldId id="296" r:id="rId30"/>
    <p:sldId id="291" r:id="rId31"/>
    <p:sldId id="289" r:id="rId32"/>
    <p:sldId id="290" r:id="rId33"/>
    <p:sldId id="297" r:id="rId34"/>
    <p:sldId id="272" r:id="rId35"/>
    <p:sldId id="288" r:id="rId36"/>
    <p:sldId id="287" r:id="rId37"/>
    <p:sldId id="295" r:id="rId38"/>
    <p:sldId id="293" r:id="rId39"/>
    <p:sldId id="294" r:id="rId40"/>
    <p:sldId id="260" r:id="rId41"/>
    <p:sldId id="259" r:id="rId42"/>
    <p:sldId id="264" r:id="rId43"/>
    <p:sldId id="269" r:id="rId44"/>
    <p:sldId id="263" r:id="rId45"/>
    <p:sldId id="266" r:id="rId46"/>
    <p:sldId id="265" r:id="rId47"/>
    <p:sldId id="261" r:id="rId48"/>
    <p:sldId id="270" r:id="rId49"/>
    <p:sldId id="271" r:id="rId50"/>
    <p:sldId id="283" r:id="rId51"/>
    <p:sldId id="284"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ke van den Corput" initials="MvdC" lastIdx="1" clrIdx="0">
    <p:extLst>
      <p:ext uri="{19B8F6BF-5375-455C-9EA6-DF929625EA0E}">
        <p15:presenceInfo xmlns:p15="http://schemas.microsoft.com/office/powerpoint/2012/main" userId="eef9c73dcf8b70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66" autoAdjust="0"/>
    <p:restoredTop sz="94660"/>
  </p:normalViewPr>
  <p:slideViewPr>
    <p:cSldViewPr snapToGrid="0">
      <p:cViewPr varScale="1">
        <p:scale>
          <a:sx n="89" d="100"/>
          <a:sy n="89" d="100"/>
        </p:scale>
        <p:origin x="5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7F9EE-811F-4DB4-B724-95B411102B59}" type="datetimeFigureOut">
              <a:rPr lang="nl-NL" smtClean="0"/>
              <a:t>16-06-2022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147A0-6F0D-402A-8B8B-23A77483BAA8}" type="slidenum">
              <a:rPr lang="nl-NL" smtClean="0"/>
              <a:t>‹nr.›</a:t>
            </a:fld>
            <a:endParaRPr lang="nl-NL"/>
          </a:p>
        </p:txBody>
      </p:sp>
    </p:spTree>
    <p:extLst>
      <p:ext uri="{BB962C8B-B14F-4D97-AF65-F5344CB8AC3E}">
        <p14:creationId xmlns:p14="http://schemas.microsoft.com/office/powerpoint/2010/main" val="326097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8445942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8445942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22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Mariska 5 minuten</a:t>
            </a:r>
          </a:p>
        </p:txBody>
      </p:sp>
      <p:sp>
        <p:nvSpPr>
          <p:cNvPr id="4" name="Tijdelijke aanduiding voor dianummer 3"/>
          <p:cNvSpPr>
            <a:spLocks noGrp="1"/>
          </p:cNvSpPr>
          <p:nvPr>
            <p:ph type="sldNum" sz="quarter" idx="5"/>
          </p:nvPr>
        </p:nvSpPr>
        <p:spPr/>
        <p:txBody>
          <a:bodyPr/>
          <a:lstStyle/>
          <a:p>
            <a:fld id="{9C2EA5B7-1DAE-9B4D-A466-B1D279E484C5}" type="slidenum">
              <a:rPr lang="nl-NL" smtClean="0"/>
              <a:t>45</a:t>
            </a:fld>
            <a:endParaRPr lang="nl-NL"/>
          </a:p>
        </p:txBody>
      </p:sp>
    </p:spTree>
    <p:extLst>
      <p:ext uri="{BB962C8B-B14F-4D97-AF65-F5344CB8AC3E}">
        <p14:creationId xmlns:p14="http://schemas.microsoft.com/office/powerpoint/2010/main" val="119387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28BA7-512D-6E43-B6EF-0CB0B5B3FC5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8ECAB1-FE27-D548-98E3-133DFCFE9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8D0ABA-101F-E144-A74A-79DDB5FBE675}"/>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Tijdelijke aanduiding voor voettekst 4">
            <a:extLst>
              <a:ext uri="{FF2B5EF4-FFF2-40B4-BE49-F238E27FC236}">
                <a16:creationId xmlns:a16="http://schemas.microsoft.com/office/drawing/2014/main" id="{08A19434-F9AC-4646-A22C-DA3DCE35636B}"/>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F5BC9F4-D51B-5C4F-9CEB-32C60EB1253B}"/>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00362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041AE-955B-2141-96B9-8518E1DED11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E216F6-7353-DF4B-AF76-C4A0EB1EF9D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D0E329-A1C5-2748-8891-6E59CA241FD6}"/>
              </a:ext>
            </a:extLst>
          </p:cNvPr>
          <p:cNvSpPr>
            <a:spLocks noGrp="1"/>
          </p:cNvSpPr>
          <p:nvPr>
            <p:ph type="dt" sz="half" idx="10"/>
          </p:nvPr>
        </p:nvSpPr>
        <p:spPr/>
        <p:txBody>
          <a:bodyPr/>
          <a:lstStyle/>
          <a:p>
            <a:fld id="{55C6B4A9-1611-4792-9094-5F34BCA07E0B}" type="datetimeFigureOut">
              <a:rPr lang="en-US" smtClean="0"/>
              <a:t>6/16/22</a:t>
            </a:fld>
            <a:endParaRPr lang="en-US" dirty="0"/>
          </a:p>
        </p:txBody>
      </p:sp>
      <p:sp>
        <p:nvSpPr>
          <p:cNvPr id="5" name="Tijdelijke aanduiding voor voettekst 4">
            <a:extLst>
              <a:ext uri="{FF2B5EF4-FFF2-40B4-BE49-F238E27FC236}">
                <a16:creationId xmlns:a16="http://schemas.microsoft.com/office/drawing/2014/main" id="{9A1DAA3A-32D0-E448-8CC7-9AC49CFBF72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2F6AB827-4079-5E45-A773-552A54922B69}"/>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09413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4ED5453-752F-CD43-AF24-D9523231D8F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D53D42E-C74C-3342-B952-3F7FDA16342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07C447-B6CE-1A44-B433-977BFA6C2FC7}"/>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Tijdelijke aanduiding voor voettekst 4">
            <a:extLst>
              <a:ext uri="{FF2B5EF4-FFF2-40B4-BE49-F238E27FC236}">
                <a16:creationId xmlns:a16="http://schemas.microsoft.com/office/drawing/2014/main" id="{590996EE-5398-DE4D-AFE6-692E3A749835}"/>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2C14C13-426E-A447-BA10-DBE78CDF4C16}"/>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9362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28207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409849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945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486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6991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59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5593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5904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AD8FE-6BD3-CE4A-B7E1-6A930C1AF44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C40B7ED-9A21-D041-8CD9-AA069C6DCD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4C4F10-777B-534A-ADDB-E90487C1F46E}"/>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Tijdelijke aanduiding voor voettekst 4">
            <a:extLst>
              <a:ext uri="{FF2B5EF4-FFF2-40B4-BE49-F238E27FC236}">
                <a16:creationId xmlns:a16="http://schemas.microsoft.com/office/drawing/2014/main" id="{9C6FC66C-98C3-8149-AA14-EEA2A8C52B9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4C589298-4EB5-4A46-9054-FFE53A3943A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4302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9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8517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525754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BC76-7A81-C3D5-53FD-557A8EB1A5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7856F6CE-D6B6-E61E-CBD8-2CD54B3A9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82FBBB9A-B5BF-03EE-D247-B52B171D2D39}"/>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43542378-719F-08AD-8E41-1E909E83AA3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5317842-47C6-0A5A-1CB9-8BD376F30DDC}"/>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3033706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C969F-FC86-B7E2-06F7-B1A4592F51AA}"/>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D5297781-8D0A-8C9B-9CD1-C602224FA0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F6AD8C7C-F658-B72B-C92A-BD402F403122}"/>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D3B707FF-94B7-35A7-4A3E-3FFA268AA5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0E93F27-F38D-7782-1574-48BE1FA8B5E5}"/>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58625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37EE-0560-3913-B491-EEF3449DFE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302D215E-36FA-C661-E23F-83D45F340B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738092-E9BA-FFB3-19DA-23C25C7531BA}"/>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524CE837-8517-A352-8EF9-EC67627453F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3E13DCC-A0D7-49E5-401C-E75A52939AF8}"/>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3992358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C0E2-EFCB-5A51-1696-7CDF9E3F160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4E353754-62E4-FC73-1695-56CD2E9E9C1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FA3FC50C-ECD5-F4C5-B6AC-02669F3A34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10EA3EBC-50FA-6913-1AB6-BFFDED359301}"/>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6" name="Footer Placeholder 5">
            <a:extLst>
              <a:ext uri="{FF2B5EF4-FFF2-40B4-BE49-F238E27FC236}">
                <a16:creationId xmlns:a16="http://schemas.microsoft.com/office/drawing/2014/main" id="{36C81889-0A84-08B7-3306-77B67EF1191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9230673-DB24-9688-BA3D-83A429F6C061}"/>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1182844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7104-4392-4A01-76C1-7C2B8C9718C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35C1C15-D836-4A5C-CF66-98CE39BCE6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113D0B-1520-8EB0-E4FB-05423B2AFE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4C89323D-849D-B68D-876D-77D7F2A2E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0239C6-7BA3-F753-C6DF-6234FC27AD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CF0CC4C-E47D-1E2A-D9EB-CABAE63EC640}"/>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8" name="Footer Placeholder 7">
            <a:extLst>
              <a:ext uri="{FF2B5EF4-FFF2-40B4-BE49-F238E27FC236}">
                <a16:creationId xmlns:a16="http://schemas.microsoft.com/office/drawing/2014/main" id="{9DDE7AC6-4FBD-90ED-C49A-AFEA241A38DE}"/>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0B74C476-0DD3-D113-0D4D-6A7F5E04DE77}"/>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1815355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07413-B6E9-94D8-2B45-A26ED62BD522}"/>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EB3055FF-D840-7C50-3750-586911EC824E}"/>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4" name="Footer Placeholder 3">
            <a:extLst>
              <a:ext uri="{FF2B5EF4-FFF2-40B4-BE49-F238E27FC236}">
                <a16:creationId xmlns:a16="http://schemas.microsoft.com/office/drawing/2014/main" id="{818D0405-917E-8E91-0999-3D0879CF88A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05B37515-DFEF-E09A-F30D-C77E9E711D7A}"/>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55547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2DA27-79A2-A24A-972E-09C32513F15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0544B60-53A1-1C41-9A2D-7E8751917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FFB9166-D986-D74F-BEDB-35BF642564FF}"/>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Tijdelijke aanduiding voor voettekst 4">
            <a:extLst>
              <a:ext uri="{FF2B5EF4-FFF2-40B4-BE49-F238E27FC236}">
                <a16:creationId xmlns:a16="http://schemas.microsoft.com/office/drawing/2014/main" id="{DEC39686-DD44-5543-A1B8-160D5031C262}"/>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D1A92ED-BEB5-A54B-B227-2EC66CBCFF3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4290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68D10-1EB7-F864-0EEA-11218A1DC233}"/>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3" name="Footer Placeholder 2">
            <a:extLst>
              <a:ext uri="{FF2B5EF4-FFF2-40B4-BE49-F238E27FC236}">
                <a16:creationId xmlns:a16="http://schemas.microsoft.com/office/drawing/2014/main" id="{F856C2A2-7544-B3A3-A56C-019FA8FA18B6}"/>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5184C7B0-6ECA-778C-3D20-9BA6FF499F8E}"/>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1028364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9687-99FC-AD08-7552-E69A2E9660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8E7B2D5-6403-1DFC-DE1C-7EBFC4ED0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0B44D446-E845-9725-7B7B-77E60704F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4287BB-F0F2-EAF4-DE81-EE9F0965463A}"/>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6" name="Footer Placeholder 5">
            <a:extLst>
              <a:ext uri="{FF2B5EF4-FFF2-40B4-BE49-F238E27FC236}">
                <a16:creationId xmlns:a16="http://schemas.microsoft.com/office/drawing/2014/main" id="{BC961D63-F4D9-2002-DA29-4A9539D9542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43C3625-3A8A-A691-D840-FEABE471C81B}"/>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4099059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3196-2992-B45B-CCB8-C25C967D42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B5AFD274-97FE-3688-594A-ABD1DD2F1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1DFF2C46-BD71-F382-59B8-33621D5E9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FD4990-F31C-B4EF-179B-0F135DD3D4C2}"/>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6" name="Footer Placeholder 5">
            <a:extLst>
              <a:ext uri="{FF2B5EF4-FFF2-40B4-BE49-F238E27FC236}">
                <a16:creationId xmlns:a16="http://schemas.microsoft.com/office/drawing/2014/main" id="{23AA8ADB-1726-2F7B-1B81-7E956E3D71A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3BA7F92-8510-BF54-EEE1-9695179EC9C1}"/>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2856615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838C-22A5-6CCE-CF29-EF2AB9FD7AE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C41BD983-7C2E-BA42-AD54-ECF5E03C55D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41ECCDB-67AA-1C49-9F4E-DA21CB36199F}"/>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3D6B34FE-BFDD-C5D7-5DE2-2D1ADC81E46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893D97A-5D33-89EE-54CC-AA838EAD53F9}"/>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1898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08EA1F-EB6A-E7B9-6C8C-C9918E4FE18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E135B7D-4DF8-E527-72F3-26CFE168F1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8CB06E7-996F-2B27-3685-D2010ADDC590}"/>
              </a:ext>
            </a:extLst>
          </p:cNvPr>
          <p:cNvSpPr>
            <a:spLocks noGrp="1"/>
          </p:cNvSpPr>
          <p:nvPr>
            <p:ph type="dt" sz="half" idx="10"/>
          </p:nvPr>
        </p:nvSpPr>
        <p:spPr/>
        <p:txBody>
          <a:body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65FEC703-5005-B0D5-2549-5139054619C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EBB6909-615A-D7FF-665E-470B71761A07}"/>
              </a:ext>
            </a:extLst>
          </p:cNvPr>
          <p:cNvSpPr>
            <a:spLocks noGrp="1"/>
          </p:cNvSpPr>
          <p:nvPr>
            <p:ph type="sldNum" sz="quarter" idx="12"/>
          </p:nvPr>
        </p:nvSpPr>
        <p:spPr/>
        <p:txBody>
          <a:bodyPr/>
          <a:lstStyle/>
          <a:p>
            <a:fld id="{54938732-78C6-FF4D-948D-6450AA88F8E2}" type="slidenum">
              <a:rPr lang="en-NL" smtClean="0"/>
              <a:t>‹nr.›</a:t>
            </a:fld>
            <a:endParaRPr lang="en-NL"/>
          </a:p>
        </p:txBody>
      </p:sp>
    </p:spTree>
    <p:extLst>
      <p:ext uri="{BB962C8B-B14F-4D97-AF65-F5344CB8AC3E}">
        <p14:creationId xmlns:p14="http://schemas.microsoft.com/office/powerpoint/2010/main" val="2748729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6/16/22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729828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6/16/22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45914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6/16/22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26260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114053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6/16/22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41728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4CCC6-060C-FE44-91AE-1E3ACCFCD3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C097C4-3C1A-2146-BF52-B95C641761D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993B62A-1E58-9D44-8DDF-87D082BD1A7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CECEEE2-26CA-F94A-AD96-9D8D1C9CA5BB}"/>
              </a:ext>
            </a:extLst>
          </p:cNvPr>
          <p:cNvSpPr>
            <a:spLocks noGrp="1"/>
          </p:cNvSpPr>
          <p:nvPr>
            <p:ph type="dt" sz="half" idx="10"/>
          </p:nvPr>
        </p:nvSpPr>
        <p:spPr/>
        <p:txBody>
          <a:bodyPr/>
          <a:lstStyle/>
          <a:p>
            <a:fld id="{EB712588-04B1-427B-82EE-E8DB90309F08}" type="datetimeFigureOut">
              <a:rPr lang="en-US" smtClean="0"/>
              <a:t>6/16/22</a:t>
            </a:fld>
            <a:endParaRPr lang="en-US" dirty="0"/>
          </a:p>
        </p:txBody>
      </p:sp>
      <p:sp>
        <p:nvSpPr>
          <p:cNvPr id="6" name="Tijdelijke aanduiding voor voettekst 5">
            <a:extLst>
              <a:ext uri="{FF2B5EF4-FFF2-40B4-BE49-F238E27FC236}">
                <a16:creationId xmlns:a16="http://schemas.microsoft.com/office/drawing/2014/main" id="{018FE5FB-9B09-4C4B-B8B9-9295594C913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C2B2C7DA-D482-7E45-AFA9-E89E00AC0B5E}"/>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3790437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916683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6/16/22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35812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6/16/22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1518381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6/16/22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99247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34988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6/16/22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70406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67554-7C46-2625-EA9E-67CE629A2B6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8F1250A-820D-DBC2-4603-099725B55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9237FF-C039-A70B-4E00-1F01B98E16B5}"/>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FF3A9D18-4785-E873-646E-F31EBC9D1A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3E6E48-D32A-4793-1DE5-BD270D6AF35F}"/>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443822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68CFA0-B2FA-9BA1-7535-67AF188FF1B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B0618A-1824-39B5-F151-C9A2CA9F4CC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447199-D148-F8F1-E8A2-6EDF261A98B9}"/>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84C4E57A-724A-3559-1CC4-7D641ACCEC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E77FA8-6E64-00F2-A120-81249B39C5BA}"/>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930386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C28B0-CA0B-3364-5693-2648DFBB828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4EF1836-7F1B-DCA5-64C7-72B426EF3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95E4E0E-DA91-0373-224D-FA5A942B1CDC}"/>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1C8A52FF-8846-069F-C0B9-C955512EC1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11B71F-80D2-2FCD-E589-882AC72E84B7}"/>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1332161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380B6-2542-561D-7E36-70DE8DAD49E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DE7FC3-4C04-D633-DEA2-CFBE2472D6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67C7FD2-E229-11B2-F831-241CA881D5C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76D4678-CC24-F52F-7DCE-B94CFAF4F6B4}"/>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6" name="Tijdelijke aanduiding voor voettekst 5">
            <a:extLst>
              <a:ext uri="{FF2B5EF4-FFF2-40B4-BE49-F238E27FC236}">
                <a16:creationId xmlns:a16="http://schemas.microsoft.com/office/drawing/2014/main" id="{F551D60D-2FE9-FB11-28A6-D1947B6ED7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BA45070-6419-41D9-D40D-B37C4954BAFC}"/>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267393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0ED4-280C-3649-AC37-0736E886B99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069D03E-08A3-7A44-8FC2-F7D9E9512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441D438-771D-104C-8208-8F1445A4973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CA408C-6EC5-7A45-836A-816656CF5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2B701F2-2D09-D34E-A3F1-C63C64534FE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A74B6FD-BEB4-2B4C-876E-C86241A552D4}"/>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8" name="Tijdelijke aanduiding voor voettekst 7">
            <a:extLst>
              <a:ext uri="{FF2B5EF4-FFF2-40B4-BE49-F238E27FC236}">
                <a16:creationId xmlns:a16="http://schemas.microsoft.com/office/drawing/2014/main" id="{CAEC03F3-4BA5-5A49-990D-42873E942ED2}"/>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FFD22A9E-1051-A540-8209-2D3F710F8585}"/>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81846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6971B-8719-E9AD-EC05-25CE5C64C01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612C831-E47C-455C-943C-2FC6B555E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248FC6D-AF66-93F9-53F6-5DCF5AE7C70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D36A06F-F0AA-B5BC-D43C-1724FCF58D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DD454E3-A404-6D11-F976-591ED847B9E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06955FF-609D-2D73-E9A2-9D1B397B6BFF}"/>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8" name="Tijdelijke aanduiding voor voettekst 7">
            <a:extLst>
              <a:ext uri="{FF2B5EF4-FFF2-40B4-BE49-F238E27FC236}">
                <a16:creationId xmlns:a16="http://schemas.microsoft.com/office/drawing/2014/main" id="{19D88F72-462A-9D6F-4B51-5CB04A0DB4E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12E8BB8-A3CA-B125-83D8-EC1433067124}"/>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278209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8AED-242A-E40F-6913-F633C373233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764CEBE-6D02-64BB-847F-D396159F79D0}"/>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4" name="Tijdelijke aanduiding voor voettekst 3">
            <a:extLst>
              <a:ext uri="{FF2B5EF4-FFF2-40B4-BE49-F238E27FC236}">
                <a16:creationId xmlns:a16="http://schemas.microsoft.com/office/drawing/2014/main" id="{45DB0540-DC86-E0ED-ED03-11AA5710F31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17497E3-2D92-3AEE-156F-2F201E5F3F97}"/>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994170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55AB124-65EF-7FBA-1F82-F3B123CA656C}"/>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3" name="Tijdelijke aanduiding voor voettekst 2">
            <a:extLst>
              <a:ext uri="{FF2B5EF4-FFF2-40B4-BE49-F238E27FC236}">
                <a16:creationId xmlns:a16="http://schemas.microsoft.com/office/drawing/2014/main" id="{68BD8F6D-90CE-F89A-579D-15263200588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534D320-5727-F096-54A8-014034565069}"/>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1706249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3E3C2-8DA1-2BE2-6B74-D3B77CCD0B0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8593FE-E388-986C-0327-B0EE310D0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FAE3B5F-F1B1-DC9D-F6C9-C79178071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7DA133-7864-48C1-F084-5E6223C6A6DD}"/>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6" name="Tijdelijke aanduiding voor voettekst 5">
            <a:extLst>
              <a:ext uri="{FF2B5EF4-FFF2-40B4-BE49-F238E27FC236}">
                <a16:creationId xmlns:a16="http://schemas.microsoft.com/office/drawing/2014/main" id="{EB0D5390-1377-AD36-4FC6-6437A1F302B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24FAE02-922D-F6D5-C84A-AE71D2862D6B}"/>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2712178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A64EF-6343-62F0-23BB-597A9102404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F19CFEC-E2BF-1051-A7F9-7BB7E0256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452044A-DF86-10B8-E3B7-D02493688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F16D03-7220-E446-05E6-4E18676E690E}"/>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6" name="Tijdelijke aanduiding voor voettekst 5">
            <a:extLst>
              <a:ext uri="{FF2B5EF4-FFF2-40B4-BE49-F238E27FC236}">
                <a16:creationId xmlns:a16="http://schemas.microsoft.com/office/drawing/2014/main" id="{F2391BA0-5273-2A07-9480-9A48104097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04A992E-1E54-5A3B-3996-524B1A3A2A7F}"/>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3853328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FC4AE-C51E-627B-A9F5-26B31B30144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121F727-5B40-1806-C071-54CFED581CF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CD720B-5024-62A1-7F58-F7EFAEDFAFD7}"/>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4489260C-48C3-C442-5061-223DA1F07E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2CD92B-66BE-48F1-F803-A71506345667}"/>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2767835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75D0224-C7A7-05D0-C072-57A2AD1ACCD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C478B79-33C2-09FA-A0EE-19E1BEC5CAD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BA5824-4036-F76B-49F0-B8F9939D3E57}"/>
              </a:ext>
            </a:extLst>
          </p:cNvPr>
          <p:cNvSpPr>
            <a:spLocks noGrp="1"/>
          </p:cNvSpPr>
          <p:nvPr>
            <p:ph type="dt" sz="half" idx="10"/>
          </p:nvPr>
        </p:nvSpPr>
        <p:spPr/>
        <p:txBody>
          <a:body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3E0D883E-9164-7C35-073F-FFA63B5188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DF3FDA-0FCB-8EFE-03F9-BDF1C11B9D66}"/>
              </a:ext>
            </a:extLst>
          </p:cNvPr>
          <p:cNvSpPr>
            <a:spLocks noGrp="1"/>
          </p:cNvSpPr>
          <p:nvPr>
            <p:ph type="sldNum" sz="quarter" idx="12"/>
          </p:nvPr>
        </p:nvSpPr>
        <p:spPr/>
        <p:txBody>
          <a:bodyPr/>
          <a:lstStyle/>
          <a:p>
            <a:fld id="{4F990069-51C3-423C-B004-16E946488B27}" type="slidenum">
              <a:rPr lang="nl-NL" smtClean="0"/>
              <a:t>‹nr.›</a:t>
            </a:fld>
            <a:endParaRPr lang="nl-NL"/>
          </a:p>
        </p:txBody>
      </p:sp>
    </p:spTree>
    <p:extLst>
      <p:ext uri="{BB962C8B-B14F-4D97-AF65-F5344CB8AC3E}">
        <p14:creationId xmlns:p14="http://schemas.microsoft.com/office/powerpoint/2010/main" val="2653834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6/16/22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213918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6/16/22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509489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6/16/22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50583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80FD23-B46F-5E41-B912-D7776E765BF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2C7F40A-0381-CD4C-A4B9-4A681106C353}"/>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4" name="Tijdelijke aanduiding voor voettekst 3">
            <a:extLst>
              <a:ext uri="{FF2B5EF4-FFF2-40B4-BE49-F238E27FC236}">
                <a16:creationId xmlns:a16="http://schemas.microsoft.com/office/drawing/2014/main" id="{8AA1D075-E899-FC47-A205-C9E85FA1C6D1}"/>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0ECC63EC-EB0C-6447-A5F7-04E65C016C1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472730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6/16/22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832881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6/16/22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‹nr.›</a:t>
            </a:fld>
            <a:endParaRPr lang="en-US"/>
          </a:p>
        </p:txBody>
      </p:sp>
    </p:spTree>
    <p:extLst>
      <p:ext uri="{BB962C8B-B14F-4D97-AF65-F5344CB8AC3E}">
        <p14:creationId xmlns:p14="http://schemas.microsoft.com/office/powerpoint/2010/main" val="1019714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6/16/22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832051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6/16/22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‹nr.›</a:t>
            </a:fld>
            <a:endParaRPr lang="en-US"/>
          </a:p>
        </p:txBody>
      </p:sp>
    </p:spTree>
    <p:extLst>
      <p:ext uri="{BB962C8B-B14F-4D97-AF65-F5344CB8AC3E}">
        <p14:creationId xmlns:p14="http://schemas.microsoft.com/office/powerpoint/2010/main" val="2317288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6/16/22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674503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6/16/22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984203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6/16/22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549535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6/16/22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92593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830B744-1FA1-6B42-A2CC-9DFE7C42B46E}"/>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3" name="Tijdelijke aanduiding voor voettekst 2">
            <a:extLst>
              <a:ext uri="{FF2B5EF4-FFF2-40B4-BE49-F238E27FC236}">
                <a16:creationId xmlns:a16="http://schemas.microsoft.com/office/drawing/2014/main" id="{00958FF0-657E-1546-B627-904AF5C10B1F}"/>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4F1BA61E-8CE5-6841-BA94-E23D10510BBE}"/>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2009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5F690-B629-F845-966F-0FAE066BA4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8FE4341-6838-0D48-A832-2A862DCBD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B016E0E-EE7C-B44C-8335-929DAA2E3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197DD8F-CE13-F343-96F8-8C982CE84B26}"/>
              </a:ext>
            </a:extLst>
          </p:cNvPr>
          <p:cNvSpPr>
            <a:spLocks noGrp="1"/>
          </p:cNvSpPr>
          <p:nvPr>
            <p:ph type="dt" sz="half" idx="10"/>
          </p:nvPr>
        </p:nvSpPr>
        <p:spPr/>
        <p:txBody>
          <a:bodyPr/>
          <a:lstStyle/>
          <a:p>
            <a:fld id="{42A54C80-263E-416B-A8E0-580EDEADCBDC}" type="datetimeFigureOut">
              <a:rPr lang="en-US" smtClean="0"/>
              <a:t>6/16/22</a:t>
            </a:fld>
            <a:endParaRPr lang="en-US" dirty="0"/>
          </a:p>
        </p:txBody>
      </p:sp>
      <p:sp>
        <p:nvSpPr>
          <p:cNvPr id="6" name="Tijdelijke aanduiding voor voettekst 5">
            <a:extLst>
              <a:ext uri="{FF2B5EF4-FFF2-40B4-BE49-F238E27FC236}">
                <a16:creationId xmlns:a16="http://schemas.microsoft.com/office/drawing/2014/main" id="{9495F9C8-BBF9-5846-8016-5B749F120122}"/>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1DB0045-3C15-AB44-84FE-20DA1E66C003}"/>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177980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67BF9-DDFA-EA43-8708-42F960A58C1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4A0008F-AB70-7447-B649-8035A951B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ACA8335-B87A-5740-9C33-9AE66039C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2D828B8-1305-7B45-8BB8-67ED47DC8F99}"/>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6" name="Tijdelijke aanduiding voor voettekst 5">
            <a:extLst>
              <a:ext uri="{FF2B5EF4-FFF2-40B4-BE49-F238E27FC236}">
                <a16:creationId xmlns:a16="http://schemas.microsoft.com/office/drawing/2014/main" id="{8F4DD5B4-E668-D145-9881-BD7C98A5B476}"/>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A0E88BF1-E5C5-DD4B-8637-ED2B83CAAE6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42329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A73C29-F79E-C347-B4CA-A00C42F97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B60C676-3F1B-DB43-B79B-541D423062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CAFD3C-EF50-4B47-A631-B8C1C2AC7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6/16/22</a:t>
            </a:fld>
            <a:endParaRPr lang="en-US" dirty="0"/>
          </a:p>
        </p:txBody>
      </p:sp>
      <p:sp>
        <p:nvSpPr>
          <p:cNvPr id="5" name="Tijdelijke aanduiding voor voettekst 4">
            <a:extLst>
              <a:ext uri="{FF2B5EF4-FFF2-40B4-BE49-F238E27FC236}">
                <a16:creationId xmlns:a16="http://schemas.microsoft.com/office/drawing/2014/main" id="{A0028F56-D8B8-B248-94DC-1FA5A7AEE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3C3ED365-8C57-5645-B449-0D1DA90B9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601786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6/16/22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a:p>
        </p:txBody>
      </p:sp>
    </p:spTree>
    <p:extLst>
      <p:ext uri="{BB962C8B-B14F-4D97-AF65-F5344CB8AC3E}">
        <p14:creationId xmlns:p14="http://schemas.microsoft.com/office/powerpoint/2010/main" val="2730413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35612F-0B1A-B2C7-39F3-D94A65E880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EA0739FA-ADAD-C731-0215-23440A5C7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009B1007-D3D3-54F8-D733-CFD558C91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B73CB-567C-D845-9024-7ABBB773AB09}" type="datetimeFigureOut">
              <a:rPr lang="en-NL" smtClean="0"/>
              <a:t>6/16/22</a:t>
            </a:fld>
            <a:endParaRPr lang="en-NL"/>
          </a:p>
        </p:txBody>
      </p:sp>
      <p:sp>
        <p:nvSpPr>
          <p:cNvPr id="5" name="Footer Placeholder 4">
            <a:extLst>
              <a:ext uri="{FF2B5EF4-FFF2-40B4-BE49-F238E27FC236}">
                <a16:creationId xmlns:a16="http://schemas.microsoft.com/office/drawing/2014/main" id="{7F603C6A-C566-CFA5-5AF6-8AF65EDD7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63541A5F-BE97-F386-FEE4-428389A99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38732-78C6-FF4D-948D-6450AA88F8E2}" type="slidenum">
              <a:rPr lang="en-NL" smtClean="0"/>
              <a:t>‹nr.›</a:t>
            </a:fld>
            <a:endParaRPr lang="en-NL"/>
          </a:p>
        </p:txBody>
      </p:sp>
    </p:spTree>
    <p:extLst>
      <p:ext uri="{BB962C8B-B14F-4D97-AF65-F5344CB8AC3E}">
        <p14:creationId xmlns:p14="http://schemas.microsoft.com/office/powerpoint/2010/main" val="2506633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6/16/22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3627596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1CBB0E-AC33-E3F6-CDF9-6F2B9DA94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73ABE9A-A4B2-E2A6-514E-0B0CC20286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E9743D-9F20-02A7-A378-E31BF9CBBF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D9912-9AFE-4E9B-B0E1-473CA082DB90}" type="datetimeFigureOut">
              <a:rPr lang="nl-NL" smtClean="0"/>
              <a:t>16-06-2022</a:t>
            </a:fld>
            <a:endParaRPr lang="nl-NL"/>
          </a:p>
        </p:txBody>
      </p:sp>
      <p:sp>
        <p:nvSpPr>
          <p:cNvPr id="5" name="Tijdelijke aanduiding voor voettekst 4">
            <a:extLst>
              <a:ext uri="{FF2B5EF4-FFF2-40B4-BE49-F238E27FC236}">
                <a16:creationId xmlns:a16="http://schemas.microsoft.com/office/drawing/2014/main" id="{4ED26B02-5824-5C05-A17B-24E3510BD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B9EB2FE-F50B-4D4A-A8A9-7C682C5FDE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90069-51C3-423C-B004-16E946488B27}" type="slidenum">
              <a:rPr lang="nl-NL" smtClean="0"/>
              <a:t>‹nr.›</a:t>
            </a:fld>
            <a:endParaRPr lang="nl-NL"/>
          </a:p>
        </p:txBody>
      </p:sp>
    </p:spTree>
    <p:extLst>
      <p:ext uri="{BB962C8B-B14F-4D97-AF65-F5344CB8AC3E}">
        <p14:creationId xmlns:p14="http://schemas.microsoft.com/office/powerpoint/2010/main" val="40984644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6/16/22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‹nr.›</a:t>
            </a:fld>
            <a:endParaRPr lang="en-US"/>
          </a:p>
        </p:txBody>
      </p:sp>
    </p:spTree>
    <p:extLst>
      <p:ext uri="{BB962C8B-B14F-4D97-AF65-F5344CB8AC3E}">
        <p14:creationId xmlns:p14="http://schemas.microsoft.com/office/powerpoint/2010/main" val="6488087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hyperlink" Target="https://www.omroepbrabant.nl/nieuws/3156240/vis-gekweekt-op-de-5e-verdieping-en-sla-geteeld-op-de-poep-25-restaurants-zien-dat-wel-zitten"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hyperlink" Target="https://www.parool.nl/nieuws/van-kreeft-uit-de-gracht-tot-duif-op-de-dam-wat-is-eetbaar-in-de-stad~b22bc5cd/?referrer=https%3A%2F%2Fwww.google.com%2F"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lowtechmagazine.com/2015/12/reinventing-the-greenhouse.html" TargetMode="External"/><Relationship Id="rId2" Type="http://schemas.openxmlformats.org/officeDocument/2006/relationships/hyperlink" Target="https://www.lowtechmagazine.com/2015/12/fruit-walls-urban-farming.html"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www.urbanharveststl.org/food-roof-far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d.nl/gezond/onderzoekers-erasmus-mc-pas-op-met-kurkuma~aa795b9a/"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kruidenmix-maken.nl/page/4294969152/wat-is-kalium-of-potassium-en-waarom-is-het-zo-belangrijk"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hyperlink" Target="https://kruidenmix-maken.nl/page/4294969104/wat-is-magnesium-en-wat-is-het-belang-van-magnesium-in-onze-voedin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mens-en-samenleving.infonu.nl/pedagogiek/153341-antroposofie-en-mensbeeld.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ezondheidsnet.nl/sites/gezondheidsnet/files/gezondheidsnet_kruidenwijzer.pdf" TargetMode="External"/><Relationship Id="rId5" Type="http://schemas.openxmlformats.org/officeDocument/2006/relationships/hyperlink" Target="https://www.voedingscentrum.nl/encyclopedie/kruiden-en-specerijen.aspx#blok13" TargetMode="Externa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afel, zitten, bloem, rood&#10;&#10;Automatisch gegenereerde beschrijving">
            <a:extLst>
              <a:ext uri="{FF2B5EF4-FFF2-40B4-BE49-F238E27FC236}">
                <a16:creationId xmlns:a16="http://schemas.microsoft.com/office/drawing/2014/main" id="{CBED85DE-2F5B-0C42-A95D-4C82668946D1}"/>
              </a:ext>
            </a:extLst>
          </p:cNvPr>
          <p:cNvPicPr>
            <a:picLocks noChangeAspect="1"/>
          </p:cNvPicPr>
          <p:nvPr/>
        </p:nvPicPr>
        <p:blipFill rotWithShape="1">
          <a:blip r:embed="rId2"/>
          <a:srcRect l="11172" r="19600" b="1"/>
          <a:stretch/>
        </p:blipFill>
        <p:spPr>
          <a:xfrm>
            <a:off x="-1" y="10"/>
            <a:ext cx="12192001" cy="4666928"/>
          </a:xfrm>
          <a:prstGeom prst="rect">
            <a:avLst/>
          </a:prstGeom>
        </p:spPr>
      </p:pic>
      <p:pic>
        <p:nvPicPr>
          <p:cNvPr id="24" name="Picture 23">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817"/>
          <a:stretch/>
        </p:blipFill>
        <p:spPr>
          <a:xfrm>
            <a:off x="0" y="3553566"/>
            <a:ext cx="12192000" cy="3304434"/>
          </a:xfrm>
          <a:prstGeom prst="rect">
            <a:avLst/>
          </a:prstGeom>
        </p:spPr>
      </p:pic>
      <p:sp>
        <p:nvSpPr>
          <p:cNvPr id="26" name="Oval 25">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111" y="4606470"/>
            <a:ext cx="767645" cy="57513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90BE0D-19EA-4077-B3E1-F2517D713FFD}"/>
              </a:ext>
            </a:extLst>
          </p:cNvPr>
          <p:cNvSpPr>
            <a:spLocks noGrp="1"/>
          </p:cNvSpPr>
          <p:nvPr>
            <p:ph type="ctrTitle"/>
          </p:nvPr>
        </p:nvSpPr>
        <p:spPr>
          <a:xfrm>
            <a:off x="804484" y="5090844"/>
            <a:ext cx="10592174" cy="1000655"/>
          </a:xfrm>
        </p:spPr>
        <p:txBody>
          <a:bodyPr anchor="t">
            <a:normAutofit/>
          </a:bodyPr>
          <a:lstStyle/>
          <a:p>
            <a:pPr algn="l"/>
            <a:r>
              <a:rPr lang="nl-NL" sz="4400" dirty="0">
                <a:solidFill>
                  <a:srgbClr val="000000"/>
                </a:solidFill>
              </a:rPr>
              <a:t>Kruiden en specerijen</a:t>
            </a:r>
          </a:p>
        </p:txBody>
      </p:sp>
      <p:sp>
        <p:nvSpPr>
          <p:cNvPr id="3" name="Ondertitel 2">
            <a:extLst>
              <a:ext uri="{FF2B5EF4-FFF2-40B4-BE49-F238E27FC236}">
                <a16:creationId xmlns:a16="http://schemas.microsoft.com/office/drawing/2014/main" id="{EAF9CA2E-85D8-44FC-97DD-F44A1673D5AC}"/>
              </a:ext>
            </a:extLst>
          </p:cNvPr>
          <p:cNvSpPr>
            <a:spLocks noGrp="1"/>
          </p:cNvSpPr>
          <p:nvPr>
            <p:ph type="subTitle" idx="1"/>
          </p:nvPr>
        </p:nvSpPr>
        <p:spPr>
          <a:xfrm>
            <a:off x="804788" y="4606470"/>
            <a:ext cx="9416898" cy="484374"/>
          </a:xfrm>
        </p:spPr>
        <p:txBody>
          <a:bodyPr anchor="b">
            <a:normAutofit/>
          </a:bodyPr>
          <a:lstStyle/>
          <a:p>
            <a:pPr algn="l"/>
            <a:r>
              <a:rPr lang="nl-NL" sz="1800" dirty="0">
                <a:solidFill>
                  <a:srgbClr val="000000"/>
                </a:solidFill>
              </a:rPr>
              <a:t>Lifestyle Leerjaar 1, Periode 4, week 6</a:t>
            </a:r>
          </a:p>
        </p:txBody>
      </p:sp>
    </p:spTree>
    <p:extLst>
      <p:ext uri="{BB962C8B-B14F-4D97-AF65-F5344CB8AC3E}">
        <p14:creationId xmlns:p14="http://schemas.microsoft.com/office/powerpoint/2010/main" val="3117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8E45B-B136-7A2F-6D4C-43CF42A48212}"/>
              </a:ext>
            </a:extLst>
          </p:cNvPr>
          <p:cNvSpPr>
            <a:spLocks noGrp="1"/>
          </p:cNvSpPr>
          <p:nvPr>
            <p:ph type="title"/>
          </p:nvPr>
        </p:nvSpPr>
        <p:spPr/>
        <p:txBody>
          <a:bodyPr/>
          <a:lstStyle/>
          <a:p>
            <a:r>
              <a:rPr lang="nl-NL" dirty="0"/>
              <a:t>Groeituin013</a:t>
            </a:r>
          </a:p>
        </p:txBody>
      </p:sp>
      <p:sp>
        <p:nvSpPr>
          <p:cNvPr id="3" name="Tijdelijke aanduiding voor inhoud 2">
            <a:extLst>
              <a:ext uri="{FF2B5EF4-FFF2-40B4-BE49-F238E27FC236}">
                <a16:creationId xmlns:a16="http://schemas.microsoft.com/office/drawing/2014/main" id="{724D9C63-57D6-AAF4-99B4-F92EB9B2A1D5}"/>
              </a:ext>
            </a:extLst>
          </p:cNvPr>
          <p:cNvSpPr>
            <a:spLocks noGrp="1"/>
          </p:cNvSpPr>
          <p:nvPr>
            <p:ph idx="1"/>
          </p:nvPr>
        </p:nvSpPr>
        <p:spPr/>
        <p:txBody>
          <a:bodyPr/>
          <a:lstStyle/>
          <a:p>
            <a:pPr marL="342900" indent="-342900">
              <a:buFont typeface="Arial" panose="020B0604020202020204" pitchFamily="34" charset="0"/>
              <a:buChar char="•"/>
            </a:pPr>
            <a:r>
              <a:rPr lang="nl-NL" dirty="0"/>
              <a:t>Het is een openbare plek. Iedereen kan vrijwillig aan het land werken.</a:t>
            </a:r>
          </a:p>
        </p:txBody>
      </p:sp>
    </p:spTree>
    <p:extLst>
      <p:ext uri="{BB962C8B-B14F-4D97-AF65-F5344CB8AC3E}">
        <p14:creationId xmlns:p14="http://schemas.microsoft.com/office/powerpoint/2010/main" val="30018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Over ons - GroeiTuin013">
            <a:extLst>
              <a:ext uri="{FF2B5EF4-FFF2-40B4-BE49-F238E27FC236}">
                <a16:creationId xmlns:a16="http://schemas.microsoft.com/office/drawing/2014/main" id="{067092A4-2BA2-59DF-D387-E55DECFB9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29719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25675F-C897-AF33-D3D3-06C6D6F0EFB5}"/>
              </a:ext>
            </a:extLst>
          </p:cNvPr>
          <p:cNvSpPr>
            <a:spLocks noGrp="1"/>
          </p:cNvSpPr>
          <p:nvPr>
            <p:ph type="title"/>
          </p:nvPr>
        </p:nvSpPr>
        <p:spPr>
          <a:xfrm>
            <a:off x="709448" y="1913950"/>
            <a:ext cx="4204137" cy="1342754"/>
          </a:xfrm>
        </p:spPr>
        <p:txBody>
          <a:bodyPr>
            <a:normAutofit/>
          </a:bodyPr>
          <a:lstStyle/>
          <a:p>
            <a:pPr algn="ctr"/>
            <a:r>
              <a:rPr lang="en-NL" sz="3600"/>
              <a:t>Groeituin 013</a:t>
            </a:r>
          </a:p>
        </p:txBody>
      </p:sp>
      <p:cxnSp>
        <p:nvCxnSpPr>
          <p:cNvPr id="1040" name="Straight Connector 10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15D02B-F4A2-3092-5A34-E3736467AB20}"/>
              </a:ext>
            </a:extLst>
          </p:cNvPr>
          <p:cNvSpPr>
            <a:spLocks noGrp="1"/>
          </p:cNvSpPr>
          <p:nvPr>
            <p:ph idx="1"/>
          </p:nvPr>
        </p:nvSpPr>
        <p:spPr>
          <a:xfrm>
            <a:off x="525516" y="3417573"/>
            <a:ext cx="4593021" cy="2619839"/>
          </a:xfrm>
        </p:spPr>
        <p:txBody>
          <a:bodyPr anchor="ctr">
            <a:normAutofit/>
          </a:bodyPr>
          <a:lstStyle/>
          <a:p>
            <a:pPr marL="0" indent="0">
              <a:buNone/>
            </a:pPr>
            <a:r>
              <a:rPr lang="en-NL" sz="1800" dirty="0"/>
              <a:t>Eenzame mensen</a:t>
            </a:r>
          </a:p>
          <a:p>
            <a:pPr marL="0" indent="0">
              <a:buNone/>
            </a:pPr>
            <a:r>
              <a:rPr lang="en-GB" sz="1800" dirty="0"/>
              <a:t>W</a:t>
            </a:r>
            <a:r>
              <a:rPr lang="en-NL" sz="1800" dirty="0"/>
              <a:t>erklosen </a:t>
            </a:r>
          </a:p>
          <a:p>
            <a:pPr marL="0" indent="0">
              <a:buNone/>
            </a:pPr>
            <a:r>
              <a:rPr lang="en-NL" sz="1800" dirty="0"/>
              <a:t>vrijwillegers</a:t>
            </a:r>
          </a:p>
          <a:p>
            <a:pPr marL="0" indent="0">
              <a:buNone/>
            </a:pPr>
            <a:r>
              <a:rPr lang="en-GB" sz="1800" dirty="0"/>
              <a:t>E</a:t>
            </a:r>
            <a:r>
              <a:rPr lang="en-NL" sz="1800" dirty="0"/>
              <a:t>n mensen die het leuk vinden </a:t>
            </a:r>
            <a:r>
              <a:rPr lang="en-NL" sz="1800" dirty="0">
                <a:sym typeface="Wingdings" pitchFamily="2" charset="2"/>
              </a:rPr>
              <a:t></a:t>
            </a:r>
          </a:p>
          <a:p>
            <a:pPr marL="0" indent="0">
              <a:buNone/>
            </a:pPr>
            <a:endParaRPr lang="en-NL" sz="1800" dirty="0">
              <a:sym typeface="Wingdings" pitchFamily="2" charset="2"/>
            </a:endParaRPr>
          </a:p>
          <a:p>
            <a:pPr marL="0" indent="0">
              <a:buNone/>
            </a:pPr>
            <a:r>
              <a:rPr lang="en-NL" sz="1800" dirty="0">
                <a:sym typeface="Wingdings" pitchFamily="2" charset="2"/>
              </a:rPr>
              <a:t>S</a:t>
            </a:r>
            <a:r>
              <a:rPr lang="en-NL" sz="1800" dirty="0"/>
              <a:t>ociaal en functioneel</a:t>
            </a:r>
          </a:p>
        </p:txBody>
      </p:sp>
    </p:spTree>
    <p:extLst>
      <p:ext uri="{BB962C8B-B14F-4D97-AF65-F5344CB8AC3E}">
        <p14:creationId xmlns:p14="http://schemas.microsoft.com/office/powerpoint/2010/main" val="38183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e nieuwste stadstuin van Tilburg is geopend - indebuurt Tilburg">
            <a:extLst>
              <a:ext uri="{FF2B5EF4-FFF2-40B4-BE49-F238E27FC236}">
                <a16:creationId xmlns:a16="http://schemas.microsoft.com/office/drawing/2014/main" id="{94C07DD8-883D-FBB5-75CF-06CF58FE88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09" b="842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27D004-7A4E-EA13-7E86-4E43B45982D5}"/>
              </a:ext>
            </a:extLst>
          </p:cNvPr>
          <p:cNvSpPr>
            <a:spLocks noGrp="1"/>
          </p:cNvSpPr>
          <p:nvPr>
            <p:ph type="title"/>
          </p:nvPr>
        </p:nvSpPr>
        <p:spPr>
          <a:xfrm>
            <a:off x="709448" y="1913950"/>
            <a:ext cx="4204137" cy="1342754"/>
          </a:xfrm>
        </p:spPr>
        <p:txBody>
          <a:bodyPr>
            <a:normAutofit/>
          </a:bodyPr>
          <a:lstStyle/>
          <a:p>
            <a:pPr algn="ctr"/>
            <a:r>
              <a:rPr lang="en-NL" sz="3600"/>
              <a:t>Ondekstation?</a:t>
            </a: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2DD3D6-B2D7-3A57-2EA3-E3A3ED5CA6F6}"/>
              </a:ext>
            </a:extLst>
          </p:cNvPr>
          <p:cNvSpPr>
            <a:spLocks noGrp="1"/>
          </p:cNvSpPr>
          <p:nvPr>
            <p:ph idx="1"/>
          </p:nvPr>
        </p:nvSpPr>
        <p:spPr>
          <a:xfrm>
            <a:off x="525516" y="3417573"/>
            <a:ext cx="4593021" cy="2619839"/>
          </a:xfrm>
        </p:spPr>
        <p:txBody>
          <a:bodyPr anchor="ctr">
            <a:normAutofit/>
          </a:bodyPr>
          <a:lstStyle/>
          <a:p>
            <a:pPr marL="0" indent="0">
              <a:buNone/>
            </a:pPr>
            <a:r>
              <a:rPr lang="nl-NL" sz="1800" dirty="0"/>
              <a:t>Kinderen en vrijwilligers</a:t>
            </a:r>
            <a:endParaRPr lang="en-NL" sz="1800" dirty="0"/>
          </a:p>
          <a:p>
            <a:pPr marL="0" indent="0">
              <a:buNone/>
            </a:pPr>
            <a:endParaRPr lang="en-NL" sz="1800" dirty="0"/>
          </a:p>
          <a:p>
            <a:pPr marL="0" indent="0">
              <a:buNone/>
            </a:pPr>
            <a:r>
              <a:rPr lang="en-GB" sz="1800" dirty="0" err="1"/>
              <a:t>Ook</a:t>
            </a:r>
            <a:r>
              <a:rPr lang="en-GB" sz="1800" dirty="0"/>
              <a:t> s</a:t>
            </a:r>
            <a:r>
              <a:rPr lang="en-NL" sz="1800"/>
              <a:t>ociaal </a:t>
            </a:r>
            <a:r>
              <a:rPr lang="en-NL" sz="1800" dirty="0"/>
              <a:t>en functioneel</a:t>
            </a:r>
          </a:p>
        </p:txBody>
      </p:sp>
    </p:spTree>
    <p:extLst>
      <p:ext uri="{BB962C8B-B14F-4D97-AF65-F5344CB8AC3E}">
        <p14:creationId xmlns:p14="http://schemas.microsoft.com/office/powerpoint/2010/main" val="263577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B917B-5005-4412-7469-F119141209D1}"/>
              </a:ext>
            </a:extLst>
          </p:cNvPr>
          <p:cNvSpPr>
            <a:spLocks noGrp="1"/>
          </p:cNvSpPr>
          <p:nvPr>
            <p:ph type="title"/>
          </p:nvPr>
        </p:nvSpPr>
        <p:spPr/>
        <p:txBody>
          <a:bodyPr/>
          <a:lstStyle/>
          <a:p>
            <a:r>
              <a:rPr lang="nl-NL" dirty="0"/>
              <a:t>Stadsdieren</a:t>
            </a:r>
          </a:p>
        </p:txBody>
      </p:sp>
      <p:sp>
        <p:nvSpPr>
          <p:cNvPr id="3" name="Tijdelijke aanduiding voor inhoud 2">
            <a:extLst>
              <a:ext uri="{FF2B5EF4-FFF2-40B4-BE49-F238E27FC236}">
                <a16:creationId xmlns:a16="http://schemas.microsoft.com/office/drawing/2014/main" id="{DE4F4AFC-3248-F17F-4537-0EE6696B23EE}"/>
              </a:ext>
            </a:extLst>
          </p:cNvPr>
          <p:cNvSpPr>
            <a:spLocks noGrp="1"/>
          </p:cNvSpPr>
          <p:nvPr>
            <p:ph idx="1"/>
          </p:nvPr>
        </p:nvSpPr>
        <p:spPr/>
        <p:txBody>
          <a:bodyPr/>
          <a:lstStyle/>
          <a:p>
            <a:r>
              <a:rPr lang="nl-NL" dirty="0">
                <a:hlinkClick r:id="rId2"/>
              </a:rPr>
              <a:t>https://www.omroepbrabant.nl/nieuws/3156240/vis-gekweekt-op-de-5e-verdieping-en-sla-geteeld-op-de-poep-25-restaurants-zien-dat-wel-zitten</a:t>
            </a:r>
            <a:endParaRPr lang="nl-NL" dirty="0"/>
          </a:p>
          <a:p>
            <a:r>
              <a:rPr lang="nl-NL" dirty="0"/>
              <a:t>Stads dieren (die vaak als ongedierte worden gezien) worden bereid en opgegeten </a:t>
            </a:r>
          </a:p>
          <a:p>
            <a:r>
              <a:rPr lang="nl-NL" dirty="0"/>
              <a:t>Mensen veranderen hun mening misschien over ongedierte</a:t>
            </a:r>
          </a:p>
          <a:p>
            <a:r>
              <a:rPr lang="nl-NL" dirty="0"/>
              <a:t>Jagers en de mensen die het bereiden</a:t>
            </a:r>
          </a:p>
        </p:txBody>
      </p:sp>
    </p:spTree>
    <p:extLst>
      <p:ext uri="{BB962C8B-B14F-4D97-AF65-F5344CB8AC3E}">
        <p14:creationId xmlns:p14="http://schemas.microsoft.com/office/powerpoint/2010/main" val="27933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EC808-1F27-53A3-CC3C-A1C71FF9FF2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4022010-B44F-4E4E-3CA3-05F8EEDA1EA2}"/>
              </a:ext>
            </a:extLst>
          </p:cNvPr>
          <p:cNvSpPr>
            <a:spLocks noGrp="1"/>
          </p:cNvSpPr>
          <p:nvPr>
            <p:ph idx="1"/>
          </p:nvPr>
        </p:nvSpPr>
        <p:spPr/>
        <p:txBody>
          <a:bodyPr>
            <a:normAutofit lnSpcReduction="10000"/>
          </a:bodyPr>
          <a:lstStyle/>
          <a:p>
            <a:r>
              <a:rPr lang="nl-NL" dirty="0">
                <a:hlinkClick r:id="rId2"/>
              </a:rPr>
              <a:t>https://www.parool.nl/nieuws/van-kreeft-uit-de-gracht-tot-duif-op-de-dam-wat-is-eetbaar-in-de-stad~b22bc5cd/?referrer=https%3A%2F%2Fwww.google.com%2F</a:t>
            </a:r>
            <a:endParaRPr lang="nl-NL" dirty="0"/>
          </a:p>
          <a:p>
            <a:pPr marL="0" indent="0">
              <a:buNone/>
            </a:pPr>
            <a:endParaRPr lang="nl-NL" dirty="0"/>
          </a:p>
          <a:p>
            <a:r>
              <a:rPr lang="nl-NL" dirty="0"/>
              <a:t>Leegstaande kantoorgebouwen worden gebruikt om bv sla te verbouwen met behulp van vissen</a:t>
            </a:r>
          </a:p>
          <a:p>
            <a:r>
              <a:rPr lang="nl-NL" dirty="0"/>
              <a:t>Eten voor de stad wordt verbouwd op plekken in de stad die momenteel dan niet gebruikt worden maar wel makkelijk te bereiken zijn</a:t>
            </a:r>
          </a:p>
          <a:p>
            <a:r>
              <a:rPr lang="nl-NL" dirty="0"/>
              <a:t>Stakeholders zijn tuinieren, vissen en kwekers</a:t>
            </a:r>
          </a:p>
        </p:txBody>
      </p:sp>
    </p:spTree>
    <p:extLst>
      <p:ext uri="{BB962C8B-B14F-4D97-AF65-F5344CB8AC3E}">
        <p14:creationId xmlns:p14="http://schemas.microsoft.com/office/powerpoint/2010/main" val="163301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useBgFill="1">
        <p:nvSpPr>
          <p:cNvPr id="21"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
        <p:nvSpPr>
          <p:cNvPr id="2" name="Titel 1">
            <a:extLst>
              <a:ext uri="{FF2B5EF4-FFF2-40B4-BE49-F238E27FC236}">
                <a16:creationId xmlns:a16="http://schemas.microsoft.com/office/drawing/2014/main" id="{40B4D73B-D80F-46FF-B7FE-B72AB39614DD}"/>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stadslandbouw</a:t>
            </a:r>
          </a:p>
        </p:txBody>
      </p:sp>
      <p:sp>
        <p:nvSpPr>
          <p:cNvPr id="22"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969A2D"/>
          </a:solidFill>
          <a:ln w="38100" cap="rnd">
            <a:solidFill>
              <a:srgbClr val="969A2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pic>
        <p:nvPicPr>
          <p:cNvPr id="10" name="Afbeelding 9" descr="Afbeelding met boom, gebouw&#10;&#10;Automatisch gegenereerde beschrijving">
            <a:extLst>
              <a:ext uri="{FF2B5EF4-FFF2-40B4-BE49-F238E27FC236}">
                <a16:creationId xmlns:a16="http://schemas.microsoft.com/office/drawing/2014/main" id="{AEE69BB0-4BBC-4277-99F1-FAA2C8278975}"/>
              </a:ext>
            </a:extLst>
          </p:cNvPr>
          <p:cNvPicPr>
            <a:picLocks noChangeAspect="1"/>
          </p:cNvPicPr>
          <p:nvPr/>
        </p:nvPicPr>
        <p:blipFill>
          <a:blip r:embed="rId2"/>
          <a:stretch>
            <a:fillRect/>
          </a:stretch>
        </p:blipFill>
        <p:spPr>
          <a:xfrm>
            <a:off x="320040" y="2905963"/>
            <a:ext cx="5614416" cy="3368649"/>
          </a:xfrm>
          <a:prstGeom prst="rect">
            <a:avLst/>
          </a:prstGeom>
        </p:spPr>
      </p:pic>
      <p:pic>
        <p:nvPicPr>
          <p:cNvPr id="8" name="Tijdelijke aanduiding voor inhoud 7" descr="Afbeelding met gebouw, groen, buiten, stad&#10;&#10;Automatisch gegenereerde beschrijving">
            <a:extLst>
              <a:ext uri="{FF2B5EF4-FFF2-40B4-BE49-F238E27FC236}">
                <a16:creationId xmlns:a16="http://schemas.microsoft.com/office/drawing/2014/main" id="{58744F47-4392-4BCB-A90C-5E7EBF610735}"/>
              </a:ext>
            </a:extLst>
          </p:cNvPr>
          <p:cNvPicPr>
            <a:picLocks noGrp="1" noChangeAspect="1"/>
          </p:cNvPicPr>
          <p:nvPr>
            <p:ph idx="1"/>
          </p:nvPr>
        </p:nvPicPr>
        <p:blipFill>
          <a:blip r:embed="rId3"/>
          <a:stretch>
            <a:fillRect/>
          </a:stretch>
        </p:blipFill>
        <p:spPr>
          <a:xfrm>
            <a:off x="6254496" y="2969125"/>
            <a:ext cx="5614416" cy="3242325"/>
          </a:xfrm>
          <a:prstGeom prst="rect">
            <a:avLst/>
          </a:prstGeom>
        </p:spPr>
      </p:pic>
      <p:sp>
        <p:nvSpPr>
          <p:cNvPr id="11" name="Tekstvak 10">
            <a:extLst>
              <a:ext uri="{FF2B5EF4-FFF2-40B4-BE49-F238E27FC236}">
                <a16:creationId xmlns:a16="http://schemas.microsoft.com/office/drawing/2014/main" id="{90587C34-8125-4146-B838-F6C954A7ADD5}"/>
              </a:ext>
            </a:extLst>
          </p:cNvPr>
          <p:cNvSpPr txBox="1"/>
          <p:nvPr/>
        </p:nvSpPr>
        <p:spPr>
          <a:xfrm>
            <a:off x="6598508" y="1985627"/>
            <a:ext cx="49500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Midden in de stad op het dak van een gebouw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Optimaal gebruik van de plek die normaal niet wordt gebruikt.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 de gemeente/huisbaas van het gebouw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he Hand"/>
              <a:ea typeface="+mn-ea"/>
              <a:cs typeface="+mn-cs"/>
            </a:endParaRPr>
          </a:p>
        </p:txBody>
      </p:sp>
      <p:sp>
        <p:nvSpPr>
          <p:cNvPr id="12" name="Tekstvak 11">
            <a:extLst>
              <a:ext uri="{FF2B5EF4-FFF2-40B4-BE49-F238E27FC236}">
                <a16:creationId xmlns:a16="http://schemas.microsoft.com/office/drawing/2014/main" id="{E9965975-7B4C-41DF-A7E2-D65DBC066E86}"/>
              </a:ext>
            </a:extLst>
          </p:cNvPr>
          <p:cNvSpPr txBox="1"/>
          <p:nvPr/>
        </p:nvSpPr>
        <p:spPr>
          <a:xfrm>
            <a:off x="470517" y="1902984"/>
            <a:ext cx="52467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Midden in de stad op balkons van mensen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he Hand"/>
                <a:ea typeface="+mn-ea"/>
                <a:cs typeface="+mn-cs"/>
              </a:rPr>
              <a:t>Vergroening in de stad </a:t>
            </a:r>
          </a:p>
        </p:txBody>
      </p:sp>
    </p:spTree>
    <p:extLst>
      <p:ext uri="{BB962C8B-B14F-4D97-AF65-F5344CB8AC3E}">
        <p14:creationId xmlns:p14="http://schemas.microsoft.com/office/powerpoint/2010/main" val="271791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718A3-A2DA-CB4D-89C0-EE1625952FD1}"/>
              </a:ext>
            </a:extLst>
          </p:cNvPr>
          <p:cNvSpPr>
            <a:spLocks noGrp="1"/>
          </p:cNvSpPr>
          <p:nvPr>
            <p:ph type="title"/>
          </p:nvPr>
        </p:nvSpPr>
        <p:spPr/>
        <p:txBody>
          <a:bodyPr/>
          <a:lstStyle/>
          <a:p>
            <a:r>
              <a:rPr lang="nl-NL" dirty="0"/>
              <a:t>3-30-300 regel voor vergroening</a:t>
            </a:r>
          </a:p>
        </p:txBody>
      </p:sp>
      <p:sp>
        <p:nvSpPr>
          <p:cNvPr id="3" name="Tijdelijke aanduiding voor inhoud 2">
            <a:extLst>
              <a:ext uri="{FF2B5EF4-FFF2-40B4-BE49-F238E27FC236}">
                <a16:creationId xmlns:a16="http://schemas.microsoft.com/office/drawing/2014/main" id="{C8E571F0-0969-7D4F-BAE0-B2963B683291}"/>
              </a:ext>
            </a:extLst>
          </p:cNvPr>
          <p:cNvSpPr>
            <a:spLocks noGrp="1"/>
          </p:cNvSpPr>
          <p:nvPr>
            <p:ph idx="1"/>
          </p:nvPr>
        </p:nvSpPr>
        <p:spPr/>
        <p:txBody>
          <a:bodyPr>
            <a:normAutofit fontScale="85000" lnSpcReduction="10000"/>
          </a:bodyPr>
          <a:lstStyle/>
          <a:p>
            <a:r>
              <a:rPr lang="nl-NL" b="1" dirty="0"/>
              <a:t>3 bomen zichtbaar vanuit elk huis </a:t>
            </a:r>
            <a:endParaRPr lang="nl-NL" dirty="0"/>
          </a:p>
          <a:p>
            <a:r>
              <a:rPr lang="nl-NL" dirty="0"/>
              <a:t>De eerste regel is dat iedereen vanuit huis minstens drie bomen moet kunnen zien, liefst bomen van behoorlijke omvang. </a:t>
            </a:r>
          </a:p>
          <a:p>
            <a:r>
              <a:rPr lang="nl-NL" b="1" dirty="0"/>
              <a:t>30 procent bladerdek in elke buurt</a:t>
            </a:r>
            <a:endParaRPr lang="nl-NL" dirty="0"/>
          </a:p>
          <a:p>
            <a:r>
              <a:rPr lang="nl-NL" dirty="0"/>
              <a:t>Op wijkniveau zou 30% bladerdek een minimum moeten zijn, en steden moeten waar mogelijk streven naar een nog hoger percentage.</a:t>
            </a:r>
          </a:p>
          <a:p>
            <a:r>
              <a:rPr lang="nl-NL" b="1" dirty="0"/>
              <a:t>300 m van het </a:t>
            </a:r>
            <a:r>
              <a:rPr lang="nl-NL" b="1" dirty="0" err="1"/>
              <a:t>dichtsbijzijnde</a:t>
            </a:r>
            <a:r>
              <a:rPr lang="nl-NL" b="1" dirty="0"/>
              <a:t> park of groene ruimte</a:t>
            </a:r>
            <a:endParaRPr lang="nl-NL" dirty="0"/>
          </a:p>
          <a:p>
            <a:r>
              <a:rPr lang="nl-NL" dirty="0"/>
              <a:t>Niemand mag meer dan 300 meter van een park of groene ruimte wonen waar je kunt recreëren. Als afstand wordt vaak een veilige wandeling van 5 à 10 minuten genoemd. </a:t>
            </a:r>
          </a:p>
          <a:p>
            <a:pPr marL="0" indent="0">
              <a:buNone/>
            </a:pPr>
            <a:br>
              <a:rPr lang="nl-NL" dirty="0"/>
            </a:br>
            <a:endParaRPr lang="nl-NL" dirty="0"/>
          </a:p>
        </p:txBody>
      </p:sp>
    </p:spTree>
    <p:extLst>
      <p:ext uri="{BB962C8B-B14F-4D97-AF65-F5344CB8AC3E}">
        <p14:creationId xmlns:p14="http://schemas.microsoft.com/office/powerpoint/2010/main" val="353170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87C4BB1-9E5B-364E-9B8B-081988C36588}"/>
              </a:ext>
            </a:extLst>
          </p:cNvPr>
          <p:cNvSpPr>
            <a:spLocks noGrp="1"/>
          </p:cNvSpPr>
          <p:nvPr>
            <p:ph type="title"/>
          </p:nvPr>
        </p:nvSpPr>
        <p:spPr>
          <a:xfrm>
            <a:off x="655320" y="365125"/>
            <a:ext cx="5120114" cy="1692794"/>
          </a:xfrm>
        </p:spPr>
        <p:txBody>
          <a:bodyPr>
            <a:normAutofit/>
          </a:bodyPr>
          <a:lstStyle/>
          <a:p>
            <a:r>
              <a:rPr lang="nl-NL" dirty="0"/>
              <a:t>Wall </a:t>
            </a:r>
            <a:r>
              <a:rPr lang="nl-NL" dirty="0" err="1"/>
              <a:t>farming</a:t>
            </a:r>
            <a:endParaRPr lang="nl-NL" dirty="0"/>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A30F4E92-743F-3C4A-B2F1-571A278387FA}"/>
              </a:ext>
            </a:extLst>
          </p:cNvPr>
          <p:cNvSpPr>
            <a:spLocks noGrp="1"/>
          </p:cNvSpPr>
          <p:nvPr>
            <p:ph idx="1"/>
          </p:nvPr>
        </p:nvSpPr>
        <p:spPr>
          <a:xfrm>
            <a:off x="655321" y="2575034"/>
            <a:ext cx="5120113" cy="3462228"/>
          </a:xfrm>
        </p:spPr>
        <p:txBody>
          <a:bodyPr>
            <a:normAutofit/>
          </a:bodyPr>
          <a:lstStyle/>
          <a:p>
            <a:r>
              <a:rPr lang="nl-NL" sz="1300"/>
              <a:t>Fruitwall is een begrip dat in de vergetelheid is gevallen. Histories gezien zijn fruitwalls, oftewel fruitmuren, een belangrijk onderdeel geweest voor de opzet van de eerste glazen kassen. Fruitmuren kunnen overal worden aangelegd, zowel binnen als buiten steden.</a:t>
            </a:r>
          </a:p>
          <a:p>
            <a:r>
              <a:rPr lang="nl-NL" sz="1300"/>
              <a:t>Fruitmuren staan lokale productie van fruit toe. Doordat dit fruit beschikbaar is voor iedereen die in de omgeving van de muren woont en hier toegang toe heeft vervullen ze de maatschappelijke functie van een toegankelijke voedselbron.</a:t>
            </a:r>
          </a:p>
          <a:p>
            <a:r>
              <a:rPr lang="nl-NL" sz="1300"/>
              <a:t>Wallfarming is een algemeen begrip en heeft daardoor geen directe stakeholders. De stakeholders kunnen de eigenaren van het land waar de muren op staan zijn, maar ook buurtbewoners en eventuele boeren wanneer er besloten wordt om commercieel te oogsten.</a:t>
            </a:r>
          </a:p>
          <a:p>
            <a:r>
              <a:rPr lang="nl-NL" sz="1300" dirty="0"/>
              <a:t>Bronnen:	</a:t>
            </a:r>
            <a:r>
              <a:rPr lang="nl-NL" sz="1300" u="sng" dirty="0">
                <a:hlinkClick r:id="rId2"/>
              </a:rPr>
              <a:t>https://www.lowtechmagazine.com/2015/12/fruit-walls-urban-farming.html</a:t>
            </a:r>
            <a:endParaRPr lang="nl-NL" sz="1300" dirty="0"/>
          </a:p>
          <a:p>
            <a:r>
              <a:rPr lang="nl-NL" sz="1300" u="sng" dirty="0">
                <a:hlinkClick r:id="rId3"/>
              </a:rPr>
              <a:t>https://www.lowtechmagazine.com/2015/12/reinventing-the-greenhouse.html</a:t>
            </a:r>
            <a:r>
              <a:rPr lang="nl-NL" sz="1300" dirty="0">
                <a:effectLst/>
              </a:rPr>
              <a:t> </a:t>
            </a:r>
            <a:endParaRPr lang="nl-NL" sz="1300" dirty="0"/>
          </a:p>
        </p:txBody>
      </p:sp>
      <p:pic>
        <p:nvPicPr>
          <p:cNvPr id="11" name="Afbeelding 10" descr="Fruit wall in the UK">
            <a:extLst>
              <a:ext uri="{FF2B5EF4-FFF2-40B4-BE49-F238E27FC236}">
                <a16:creationId xmlns:a16="http://schemas.microsoft.com/office/drawing/2014/main" id="{64CE88FF-95E6-1548-96A0-6BAD346E3A90}"/>
              </a:ext>
            </a:extLst>
          </p:cNvPr>
          <p:cNvPicPr/>
          <p:nvPr/>
        </p:nvPicPr>
        <p:blipFill rotWithShape="1">
          <a:blip r:embed="rId4">
            <a:extLst>
              <a:ext uri="{28A0092B-C50C-407E-A947-70E740481C1C}">
                <a14:useLocalDpi xmlns:a14="http://schemas.microsoft.com/office/drawing/2010/main" val="0"/>
              </a:ext>
            </a:extLst>
          </a:blip>
          <a:srcRect l="14605" r="3003" b="-2"/>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43022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6AE8A5-0184-6544-8909-409F3E16014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Als je dan toch afval hebt…</a:t>
            </a:r>
          </a:p>
        </p:txBody>
      </p: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bloem, tafel, zitten, staand&#10;&#10;Automatisch gegenereerde beschrijving">
            <a:extLst>
              <a:ext uri="{FF2B5EF4-FFF2-40B4-BE49-F238E27FC236}">
                <a16:creationId xmlns:a16="http://schemas.microsoft.com/office/drawing/2014/main" id="{61336E19-7BF3-CB4B-A450-358033CF5CF4}"/>
              </a:ext>
            </a:extLst>
          </p:cNvPr>
          <p:cNvPicPr>
            <a:picLocks noGrp="1" noChangeAspect="1"/>
          </p:cNvPicPr>
          <p:nvPr>
            <p:ph idx="1"/>
          </p:nvPr>
        </p:nvPicPr>
        <p:blipFill rotWithShape="1">
          <a:blip r:embed="rId2"/>
          <a:srcRect r="2856" b="-1"/>
          <a:stretch/>
        </p:blipFill>
        <p:spPr>
          <a:xfrm>
            <a:off x="545238" y="858525"/>
            <a:ext cx="7608304" cy="5211906"/>
          </a:xfrm>
          <a:prstGeom prst="rect">
            <a:avLst/>
          </a:prstGeom>
        </p:spPr>
      </p:pic>
      <p:sp>
        <p:nvSpPr>
          <p:cNvPr id="23" name="Rectangle 2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985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Afbeelding met tafel, stoel, gebouw, zitten&#10;&#10;Automatisch gegenereerde beschrijving">
            <a:extLst>
              <a:ext uri="{FF2B5EF4-FFF2-40B4-BE49-F238E27FC236}">
                <a16:creationId xmlns:a16="http://schemas.microsoft.com/office/drawing/2014/main" id="{70720C68-9A1B-6041-8D2F-2F1A8E1E4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14" r="-2" b="1551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84" name="Picture 12" descr="Afbeelding met buiten, gebouw, water, stad&#10;&#10;Automatisch gegenereerde beschrijving">
            <a:extLst>
              <a:ext uri="{FF2B5EF4-FFF2-40B4-BE49-F238E27FC236}">
                <a16:creationId xmlns:a16="http://schemas.microsoft.com/office/drawing/2014/main" id="{2AE89CDB-43E3-344D-AC0D-328562B55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34"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7" name="Freeform: Shape 14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9" name="Freeform: Shape 14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itel 5">
            <a:extLst>
              <a:ext uri="{FF2B5EF4-FFF2-40B4-BE49-F238E27FC236}">
                <a16:creationId xmlns:a16="http://schemas.microsoft.com/office/drawing/2014/main" id="{7DFA47C9-3BB3-AD4B-A43B-FEF80C79585D}"/>
              </a:ext>
            </a:extLst>
          </p:cNvPr>
          <p:cNvSpPr>
            <a:spLocks noGrp="1"/>
          </p:cNvSpPr>
          <p:nvPr>
            <p:ph type="title"/>
          </p:nvPr>
        </p:nvSpPr>
        <p:spPr>
          <a:xfrm>
            <a:off x="448056" y="859536"/>
            <a:ext cx="4832802" cy="1243584"/>
          </a:xfrm>
        </p:spPr>
        <p:txBody>
          <a:bodyPr>
            <a:normAutofit/>
          </a:bodyPr>
          <a:lstStyle/>
          <a:p>
            <a:r>
              <a:rPr lang="nl-NL" sz="3400" b="1" dirty="0"/>
              <a:t>Saint louis </a:t>
            </a:r>
            <a:br>
              <a:rPr lang="nl-NL" sz="3400" dirty="0"/>
            </a:br>
            <a:endParaRPr lang="nl-NL" sz="3400" dirty="0"/>
          </a:p>
        </p:txBody>
      </p:sp>
      <p:sp>
        <p:nvSpPr>
          <p:cNvPr id="151" name="Rectangle 15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53" name="Rectangle 15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jdelijke aanduiding voor inhoud 6">
            <a:extLst>
              <a:ext uri="{FF2B5EF4-FFF2-40B4-BE49-F238E27FC236}">
                <a16:creationId xmlns:a16="http://schemas.microsoft.com/office/drawing/2014/main" id="{7D032D87-95B9-804F-B0D4-82FB7A0A09D4}"/>
              </a:ext>
            </a:extLst>
          </p:cNvPr>
          <p:cNvSpPr>
            <a:spLocks noGrp="1"/>
          </p:cNvSpPr>
          <p:nvPr>
            <p:ph idx="1"/>
          </p:nvPr>
        </p:nvSpPr>
        <p:spPr>
          <a:xfrm>
            <a:off x="448056" y="2512611"/>
            <a:ext cx="4832803" cy="3664351"/>
          </a:xfrm>
        </p:spPr>
        <p:txBody>
          <a:bodyPr>
            <a:normAutofit/>
          </a:bodyPr>
          <a:lstStyle/>
          <a:p>
            <a:pPr fontAlgn="base"/>
            <a:r>
              <a:rPr lang="nl-NL" sz="1300"/>
              <a:t>Op welke manier word de stadstuin vormgegeven? </a:t>
            </a:r>
          </a:p>
          <a:p>
            <a:pPr lvl="1" fontAlgn="base"/>
            <a:r>
              <a:rPr lang="nl-NL" sz="1300"/>
              <a:t>Het is op een speciale manier vormgegeven omdat het een stadstuin is op een dak in Parijs. Hier worden gewassen geplant. </a:t>
            </a:r>
          </a:p>
          <a:p>
            <a:pPr fontAlgn="base"/>
            <a:r>
              <a:rPr lang="nl-NL" sz="1300"/>
              <a:t>Welke maatschappelijke functies worden er vervuld? </a:t>
            </a:r>
          </a:p>
          <a:p>
            <a:pPr lvl="1" fontAlgn="base"/>
            <a:r>
              <a:rPr lang="nl-NL" sz="1300"/>
              <a:t>Er worden mensen samengebracht omdat er mensen samenwerken in de tuin van verschillende doelgroepen. </a:t>
            </a:r>
          </a:p>
          <a:p>
            <a:pPr fontAlgn="base"/>
            <a:r>
              <a:rPr lang="nl-NL" sz="1300"/>
              <a:t>Wie zijn de stakeholders? </a:t>
            </a:r>
          </a:p>
          <a:p>
            <a:pPr lvl="1" fontAlgn="base"/>
            <a:r>
              <a:rPr lang="nl-NL" sz="1300"/>
              <a:t>Architecten, landschapsarchitecten, groendakdeskundigen, tuinbouwers, bouwkundig ingenieurs, agronomen en stadsboeren maken samen dit internationaal erkend project waar. </a:t>
            </a:r>
          </a:p>
          <a:p>
            <a:pPr lvl="1" fontAlgn="base"/>
            <a:r>
              <a:rPr lang="nl-NL" sz="1300"/>
              <a:t>Leveranciers van goederen </a:t>
            </a:r>
          </a:p>
          <a:p>
            <a:pPr lvl="1" fontAlgn="base"/>
            <a:r>
              <a:rPr lang="nl-NL" sz="1300"/>
              <a:t>Gemeentes </a:t>
            </a:r>
          </a:p>
          <a:p>
            <a:pPr marL="0" indent="0">
              <a:buNone/>
            </a:pPr>
            <a:r>
              <a:rPr lang="nl-NL" sz="1300" u="sng">
                <a:hlinkClick r:id="rId4"/>
              </a:rPr>
              <a:t>https://www.urbanharveststl.org/food-roof-farm/</a:t>
            </a:r>
            <a:r>
              <a:rPr lang="nl-NL" sz="1300"/>
              <a:t> </a:t>
            </a:r>
          </a:p>
        </p:txBody>
      </p:sp>
    </p:spTree>
    <p:extLst>
      <p:ext uri="{BB962C8B-B14F-4D97-AF65-F5344CB8AC3E}">
        <p14:creationId xmlns:p14="http://schemas.microsoft.com/office/powerpoint/2010/main" val="1820112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9409A5-36A2-449A-8D70-5D75DF8ECEE5}"/>
              </a:ext>
            </a:extLst>
          </p:cNvPr>
          <p:cNvSpPr>
            <a:spLocks noGrp="1"/>
          </p:cNvSpPr>
          <p:nvPr>
            <p:ph type="title"/>
          </p:nvPr>
        </p:nvSpPr>
        <p:spPr>
          <a:xfrm>
            <a:off x="1123356" y="1188637"/>
            <a:ext cx="9984615" cy="1597228"/>
          </a:xfrm>
        </p:spPr>
        <p:txBody>
          <a:bodyPr>
            <a:normAutofit/>
          </a:bodyPr>
          <a:lstStyle/>
          <a:p>
            <a:r>
              <a:rPr lang="nl-NL" sz="6000" dirty="0"/>
              <a:t>Leerdoelen</a:t>
            </a:r>
          </a:p>
        </p:txBody>
      </p:sp>
      <p:pic>
        <p:nvPicPr>
          <p:cNvPr id="7" name="Graphic 6">
            <a:extLst>
              <a:ext uri="{FF2B5EF4-FFF2-40B4-BE49-F238E27FC236}">
                <a16:creationId xmlns:a16="http://schemas.microsoft.com/office/drawing/2014/main" id="{504C5B4F-04AA-4952-9BCB-F6417C4E78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6250" y="3018327"/>
            <a:ext cx="2728198" cy="2728198"/>
          </a:xfrm>
          <a:prstGeom prst="rect">
            <a:avLst/>
          </a:prstGeom>
        </p:spPr>
      </p:pic>
      <p:sp>
        <p:nvSpPr>
          <p:cNvPr id="3" name="Tijdelijke aanduiding voor inhoud 2">
            <a:extLst>
              <a:ext uri="{FF2B5EF4-FFF2-40B4-BE49-F238E27FC236}">
                <a16:creationId xmlns:a16="http://schemas.microsoft.com/office/drawing/2014/main" id="{371B3653-597C-4517-9EA7-5DCF1502C8D3}"/>
              </a:ext>
            </a:extLst>
          </p:cNvPr>
          <p:cNvSpPr>
            <a:spLocks noGrp="1"/>
          </p:cNvSpPr>
          <p:nvPr>
            <p:ph idx="1"/>
          </p:nvPr>
        </p:nvSpPr>
        <p:spPr>
          <a:xfrm>
            <a:off x="4620768" y="2304288"/>
            <a:ext cx="4872749" cy="3422188"/>
          </a:xfrm>
        </p:spPr>
        <p:txBody>
          <a:bodyPr anchor="t">
            <a:normAutofit/>
          </a:bodyPr>
          <a:lstStyle/>
          <a:p>
            <a:r>
              <a:rPr lang="nl-NL" sz="2000" dirty="0"/>
              <a:t>Nog vragen over de begrippenlijst?</a:t>
            </a:r>
          </a:p>
          <a:p>
            <a:r>
              <a:rPr lang="nl-NL" sz="2000" dirty="0"/>
              <a:t>Opdracht vorige les, standslandbouw</a:t>
            </a:r>
          </a:p>
          <a:p>
            <a:r>
              <a:rPr lang="nl-NL" sz="2000" dirty="0"/>
              <a:t>Je kunt uitleggen waarom we kruiden en specerijen gebruiken?</a:t>
            </a:r>
          </a:p>
          <a:p>
            <a:r>
              <a:rPr lang="nl-NL" sz="2000" dirty="0"/>
              <a:t>Je begrijpt wat het verschil is tussen  kruiden en specerijen</a:t>
            </a:r>
          </a:p>
          <a:p>
            <a:r>
              <a:rPr lang="nl-NL" sz="2000" dirty="0"/>
              <a:t>Je kent de signatuur van kruiden en hun werking</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51153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FB432C-9FF2-4E4D-B75B-701D9A292D19}"/>
              </a:ext>
            </a:extLst>
          </p:cNvPr>
          <p:cNvSpPr>
            <a:spLocks noGrp="1"/>
          </p:cNvSpPr>
          <p:nvPr>
            <p:ph type="title"/>
          </p:nvPr>
        </p:nvSpPr>
        <p:spPr>
          <a:xfrm>
            <a:off x="411480" y="987552"/>
            <a:ext cx="4485861" cy="1088136"/>
          </a:xfrm>
        </p:spPr>
        <p:txBody>
          <a:bodyPr anchor="b">
            <a:normAutofit/>
          </a:bodyPr>
          <a:lstStyle/>
          <a:p>
            <a:r>
              <a:rPr lang="nl-NL" sz="3600" b="1" dirty="0"/>
              <a:t>Brooklyn new York </a:t>
            </a:r>
            <a:r>
              <a:rPr lang="nl-NL" sz="3600" b="1" dirty="0" err="1"/>
              <a:t>city</a:t>
            </a:r>
            <a:r>
              <a:rPr lang="nl-NL" sz="3600" dirty="0"/>
              <a:t> </a:t>
            </a:r>
            <a:br>
              <a:rPr lang="nl-NL" sz="3600" dirty="0"/>
            </a:br>
            <a:endParaRPr lang="nl-NL" sz="3400" dirty="0"/>
          </a:p>
        </p:txBody>
      </p:sp>
      <p:sp>
        <p:nvSpPr>
          <p:cNvPr id="4101" name="Rectangle 7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02" name="Rectangle 7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BC9A0020-B3B2-1847-9905-00D54CF1C7B6}"/>
              </a:ext>
            </a:extLst>
          </p:cNvPr>
          <p:cNvSpPr>
            <a:spLocks noGrp="1"/>
          </p:cNvSpPr>
          <p:nvPr>
            <p:ph idx="1"/>
          </p:nvPr>
        </p:nvSpPr>
        <p:spPr>
          <a:xfrm>
            <a:off x="411479" y="2688336"/>
            <a:ext cx="4498848" cy="3584448"/>
          </a:xfrm>
        </p:spPr>
        <p:txBody>
          <a:bodyPr anchor="t">
            <a:normAutofit/>
          </a:bodyPr>
          <a:lstStyle/>
          <a:p>
            <a:pPr fontAlgn="base"/>
            <a:r>
              <a:rPr lang="nl-NL" sz="1700" dirty="0"/>
              <a:t>Op welke manier wordt de stadstuin vormgegeven? </a:t>
            </a:r>
          </a:p>
          <a:p>
            <a:pPr lvl="1" fontAlgn="base"/>
            <a:r>
              <a:rPr lang="nl-NL" sz="1700" dirty="0"/>
              <a:t>Groentes, fruit &amp; eventuele dieren. </a:t>
            </a:r>
          </a:p>
          <a:p>
            <a:pPr fontAlgn="base"/>
            <a:r>
              <a:rPr lang="nl-NL" sz="1700" dirty="0"/>
              <a:t>Welke maatschappelijke functies worden er vervuld? </a:t>
            </a:r>
          </a:p>
          <a:p>
            <a:pPr lvl="1" fontAlgn="base"/>
            <a:r>
              <a:rPr lang="nl-NL" sz="1700" dirty="0"/>
              <a:t>Vrijwilligerswerk, er werken ook mensen die betaald krijgen die goed overzicht behouden. </a:t>
            </a:r>
          </a:p>
          <a:p>
            <a:pPr fontAlgn="base"/>
            <a:r>
              <a:rPr lang="nl-NL" sz="1700" dirty="0"/>
              <a:t>Wie zijn de stakeholders? </a:t>
            </a:r>
          </a:p>
          <a:p>
            <a:pPr lvl="1" fontAlgn="base"/>
            <a:r>
              <a:rPr lang="nl-NL" sz="1700" dirty="0"/>
              <a:t>Gemeentes, externe bedrijven &amp; restaurants  </a:t>
            </a:r>
          </a:p>
          <a:p>
            <a:endParaRPr lang="nl-NL" sz="1700" dirty="0"/>
          </a:p>
        </p:txBody>
      </p:sp>
      <p:pic>
        <p:nvPicPr>
          <p:cNvPr id="4098" name="Picture 2" descr="Afbeelding met gras, buiten, gebouw, veld&#10;&#10;Automatisch gegenereerde beschrijving">
            <a:extLst>
              <a:ext uri="{FF2B5EF4-FFF2-40B4-BE49-F238E27FC236}">
                <a16:creationId xmlns:a16="http://schemas.microsoft.com/office/drawing/2014/main" id="{6E3DE4BC-29F6-A247-94FF-D2389D858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3" r="14763"/>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12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pic>
        <p:nvPicPr>
          <p:cNvPr id="62" name="Google Shape;62;p14"/>
          <p:cNvPicPr preferRelativeResize="0"/>
          <p:nvPr/>
        </p:nvPicPr>
        <p:blipFill rotWithShape="1">
          <a:blip r:embed="rId3"/>
          <a:srcRect/>
          <a:stretch/>
        </p:blipFill>
        <p:spPr>
          <a:xfrm>
            <a:off x="-1" y="10"/>
            <a:ext cx="12192000" cy="6857990"/>
          </a:xfrm>
          <a:prstGeom prst="rect">
            <a:avLst/>
          </a:prstGeom>
          <a:noFill/>
        </p:spPr>
      </p:pic>
      <p:sp>
        <p:nvSpPr>
          <p:cNvPr id="6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0" name="Google Shape;60;p14"/>
          <p:cNvSpPr txBox="1">
            <a:spLocks noGrp="1"/>
          </p:cNvSpPr>
          <p:nvPr>
            <p:ph type="title"/>
          </p:nvPr>
        </p:nvSpPr>
        <p:spPr>
          <a:xfrm>
            <a:off x="709448" y="1913950"/>
            <a:ext cx="4204137" cy="1342754"/>
          </a:xfrm>
          <a:prstGeom prst="rect">
            <a:avLst/>
          </a:prstGeom>
        </p:spPr>
        <p:txBody>
          <a:bodyPr spcFirstLastPara="1" vert="horz" lIns="91440" tIns="45720" rIns="91440" bIns="45720" rtlCol="0" anchor="ctr" anchorCtr="0">
            <a:normAutofit/>
          </a:bodyPr>
          <a:lstStyle/>
          <a:p>
            <a:pPr algn="ctr">
              <a:spcBef>
                <a:spcPct val="0"/>
              </a:spcBef>
            </a:pPr>
            <a:r>
              <a:rPr lang="en-US" sz="3600" dirty="0" err="1"/>
              <a:t>StadsTuinderij</a:t>
            </a:r>
            <a:r>
              <a:rPr lang="en-US" sz="3600" dirty="0"/>
              <a:t> </a:t>
            </a:r>
          </a:p>
        </p:txBody>
      </p:sp>
      <p:cxnSp>
        <p:nvCxnSpPr>
          <p:cNvPr id="69" name="Straight Connector 6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1" name="Google Shape;61;p14"/>
          <p:cNvSpPr txBox="1">
            <a:spLocks noGrp="1"/>
          </p:cNvSpPr>
          <p:nvPr>
            <p:ph type="body" idx="1"/>
          </p:nvPr>
        </p:nvSpPr>
        <p:spPr>
          <a:xfrm>
            <a:off x="525516" y="3417573"/>
            <a:ext cx="4593021" cy="2619839"/>
          </a:xfrm>
          <a:prstGeom prst="rect">
            <a:avLst/>
          </a:prstGeom>
        </p:spPr>
        <p:txBody>
          <a:bodyPr spcFirstLastPara="1" vert="horz" lIns="91440" tIns="45720" rIns="91440" bIns="45720" rtlCol="0" anchor="ctr" anchorCtr="0">
            <a:normAutofit/>
          </a:bodyPr>
          <a:lstStyle/>
          <a:p>
            <a:pPr marL="0" indent="-228600">
              <a:buFont typeface="Arial" panose="020B0604020202020204" pitchFamily="34" charset="0"/>
              <a:buChar char="•"/>
            </a:pPr>
            <a:r>
              <a:rPr lang="en-US" sz="1400" dirty="0"/>
              <a:t>Op </a:t>
            </a:r>
            <a:r>
              <a:rPr lang="en-US" sz="1400" dirty="0" err="1"/>
              <a:t>welke</a:t>
            </a:r>
            <a:r>
              <a:rPr lang="en-US" sz="1400" dirty="0"/>
              <a:t> </a:t>
            </a:r>
            <a:r>
              <a:rPr lang="en-US" sz="1400" dirty="0" err="1"/>
              <a:t>manier</a:t>
            </a:r>
            <a:r>
              <a:rPr lang="en-US" sz="1400" dirty="0"/>
              <a:t> </a:t>
            </a:r>
            <a:r>
              <a:rPr lang="en-US" sz="1400" dirty="0" err="1"/>
              <a:t>wordt</a:t>
            </a:r>
            <a:r>
              <a:rPr lang="en-US" sz="1400" dirty="0"/>
              <a:t> de </a:t>
            </a:r>
            <a:r>
              <a:rPr lang="en-US" sz="1400" dirty="0" err="1"/>
              <a:t>Stadslandbouw</a:t>
            </a:r>
            <a:r>
              <a:rPr lang="en-US" sz="1400" dirty="0"/>
              <a:t> </a:t>
            </a:r>
            <a:r>
              <a:rPr lang="en-US" sz="1400" dirty="0" err="1"/>
              <a:t>vormgegeven</a:t>
            </a:r>
            <a:r>
              <a:rPr lang="en-US" sz="1400" dirty="0"/>
              <a:t>?</a:t>
            </a:r>
          </a:p>
          <a:p>
            <a:pPr marL="0" indent="-228600">
              <a:buFont typeface="Arial" panose="020B0604020202020204" pitchFamily="34" charset="0"/>
              <a:buChar char="•"/>
            </a:pPr>
            <a:r>
              <a:rPr lang="en-US" sz="1400" dirty="0"/>
              <a:t>In de </a:t>
            </a:r>
            <a:r>
              <a:rPr lang="en-US" sz="1400" dirty="0" err="1"/>
              <a:t>vorm</a:t>
            </a:r>
            <a:r>
              <a:rPr lang="en-US" sz="1400" dirty="0"/>
              <a:t> van </a:t>
            </a:r>
            <a:r>
              <a:rPr lang="en-US" sz="1400" dirty="0" err="1"/>
              <a:t>een</a:t>
            </a:r>
            <a:r>
              <a:rPr lang="en-US" sz="1400" dirty="0"/>
              <a:t> </a:t>
            </a:r>
            <a:r>
              <a:rPr lang="en-US" sz="1400" dirty="0" err="1"/>
              <a:t>volkstuin</a:t>
            </a:r>
            <a:r>
              <a:rPr lang="en-US" sz="1400" dirty="0"/>
              <a:t> </a:t>
            </a:r>
          </a:p>
          <a:p>
            <a:pPr marL="0" indent="-228600">
              <a:buFont typeface="Arial" panose="020B0604020202020204" pitchFamily="34" charset="0"/>
              <a:buChar char="•"/>
            </a:pPr>
            <a:endParaRPr lang="en-US" sz="1400" dirty="0"/>
          </a:p>
          <a:p>
            <a:pPr marL="0" indent="-228600">
              <a:buFont typeface="Arial" panose="020B0604020202020204" pitchFamily="34" charset="0"/>
              <a:buChar char="•"/>
            </a:pPr>
            <a:r>
              <a:rPr lang="en-US" sz="1400" dirty="0" err="1"/>
              <a:t>Welke</a:t>
            </a:r>
            <a:r>
              <a:rPr lang="en-US" sz="1400" dirty="0"/>
              <a:t> </a:t>
            </a:r>
            <a:r>
              <a:rPr lang="en-US" sz="1400" dirty="0" err="1"/>
              <a:t>maatschappelijke</a:t>
            </a:r>
            <a:r>
              <a:rPr lang="en-US" sz="1400" dirty="0"/>
              <a:t> </a:t>
            </a:r>
            <a:r>
              <a:rPr lang="en-US" sz="1400" dirty="0" err="1"/>
              <a:t>functie</a:t>
            </a:r>
            <a:r>
              <a:rPr lang="en-US" sz="1400" dirty="0"/>
              <a:t> </a:t>
            </a:r>
            <a:r>
              <a:rPr lang="en-US" sz="1400" dirty="0" err="1"/>
              <a:t>wordt</a:t>
            </a:r>
            <a:r>
              <a:rPr lang="en-US" sz="1400" dirty="0"/>
              <a:t> </a:t>
            </a:r>
            <a:r>
              <a:rPr lang="en-US" sz="1400" dirty="0" err="1"/>
              <a:t>vervuld</a:t>
            </a:r>
            <a:r>
              <a:rPr lang="en-US" sz="1400" dirty="0"/>
              <a:t>?</a:t>
            </a:r>
          </a:p>
          <a:p>
            <a:pPr marL="0" indent="-228600">
              <a:buFont typeface="Arial" panose="020B0604020202020204" pitchFamily="34" charset="0"/>
              <a:buChar char="•"/>
            </a:pPr>
            <a:r>
              <a:rPr lang="en-US" sz="1400" dirty="0" err="1"/>
              <a:t>Mensen</a:t>
            </a:r>
            <a:r>
              <a:rPr lang="en-US" sz="1400" dirty="0"/>
              <a:t> </a:t>
            </a:r>
            <a:r>
              <a:rPr lang="en-US" sz="1400" dirty="0" err="1"/>
              <a:t>kunnen</a:t>
            </a:r>
            <a:r>
              <a:rPr lang="en-US" sz="1400" dirty="0"/>
              <a:t> </a:t>
            </a:r>
            <a:r>
              <a:rPr lang="en-US" sz="1400" dirty="0" err="1"/>
              <a:t>zich</a:t>
            </a:r>
            <a:r>
              <a:rPr lang="en-US" sz="1400" dirty="0"/>
              <a:t> </a:t>
            </a:r>
            <a:r>
              <a:rPr lang="en-US" sz="1400" dirty="0" err="1"/>
              <a:t>hier</a:t>
            </a:r>
            <a:r>
              <a:rPr lang="en-US" sz="1400" dirty="0"/>
              <a:t> </a:t>
            </a:r>
            <a:r>
              <a:rPr lang="en-US" sz="1400" dirty="0" err="1"/>
              <a:t>ontwikkelen</a:t>
            </a:r>
            <a:r>
              <a:rPr lang="en-US" sz="1400" dirty="0"/>
              <a:t> </a:t>
            </a:r>
            <a:r>
              <a:rPr lang="en-US" sz="1400" dirty="0" err="1"/>
              <a:t>en</a:t>
            </a:r>
            <a:r>
              <a:rPr lang="en-US" sz="1400" dirty="0"/>
              <a:t> </a:t>
            </a:r>
            <a:r>
              <a:rPr lang="en-US" sz="1400" dirty="0" err="1"/>
              <a:t>samenwerken</a:t>
            </a:r>
            <a:r>
              <a:rPr lang="en-US" sz="1400" dirty="0"/>
              <a:t>. </a:t>
            </a:r>
          </a:p>
          <a:p>
            <a:pPr marL="0" indent="-228600">
              <a:buFont typeface="Arial" panose="020B0604020202020204" pitchFamily="34" charset="0"/>
              <a:buChar char="•"/>
            </a:pPr>
            <a:endParaRPr lang="en-US" sz="1400" dirty="0"/>
          </a:p>
          <a:p>
            <a:pPr marL="0" indent="-228600">
              <a:spcBef>
                <a:spcPts val="2133"/>
              </a:spcBef>
              <a:buFont typeface="Arial" panose="020B0604020202020204" pitchFamily="34" charset="0"/>
              <a:buChar char="•"/>
            </a:pPr>
            <a:r>
              <a:rPr lang="en-US" sz="1400" dirty="0"/>
              <a:t>Wie </a:t>
            </a:r>
            <a:r>
              <a:rPr lang="en-US" sz="1400" dirty="0" err="1"/>
              <a:t>zijn</a:t>
            </a:r>
            <a:r>
              <a:rPr lang="en-US" sz="1400" dirty="0"/>
              <a:t> de stakeholders?</a:t>
            </a:r>
          </a:p>
          <a:p>
            <a:pPr marL="0" indent="-228600">
              <a:buFont typeface="Arial" panose="020B0604020202020204" pitchFamily="34" charset="0"/>
              <a:buChar char="•"/>
            </a:pPr>
            <a:r>
              <a:rPr lang="en-US" sz="1400" dirty="0"/>
              <a:t>De </a:t>
            </a:r>
            <a:r>
              <a:rPr lang="en-US" sz="1400" dirty="0" err="1"/>
              <a:t>tuin</a:t>
            </a:r>
            <a:r>
              <a:rPr lang="en-US" sz="1400" dirty="0"/>
              <a:t> is </a:t>
            </a:r>
            <a:r>
              <a:rPr lang="en-US" sz="1400" dirty="0" err="1"/>
              <a:t>opgericht</a:t>
            </a:r>
            <a:r>
              <a:rPr lang="en-US" sz="1400" dirty="0"/>
              <a:t> door </a:t>
            </a:r>
            <a:r>
              <a:rPr lang="en-US" sz="1400" dirty="0" err="1"/>
              <a:t>stichting</a:t>
            </a:r>
            <a:r>
              <a:rPr lang="en-US" sz="1400" dirty="0"/>
              <a:t> ‘ Het </a:t>
            </a:r>
            <a:r>
              <a:rPr lang="en-US" sz="1400" dirty="0" err="1"/>
              <a:t>werkt</a:t>
            </a:r>
            <a:r>
              <a:rPr lang="en-US" sz="1400" dirty="0"/>
              <a:t> ‘. De </a:t>
            </a:r>
            <a:r>
              <a:rPr lang="en-US" sz="1400" dirty="0" err="1"/>
              <a:t>gemeente</a:t>
            </a:r>
            <a:r>
              <a:rPr lang="en-US" sz="1400" dirty="0"/>
              <a:t> Tilburg </a:t>
            </a:r>
            <a:r>
              <a:rPr lang="en-US" sz="1400" dirty="0" err="1"/>
              <a:t>en</a:t>
            </a:r>
            <a:r>
              <a:rPr lang="en-US" sz="1400" dirty="0"/>
              <a:t> </a:t>
            </a:r>
            <a:r>
              <a:rPr lang="en-US" sz="1400" dirty="0" err="1"/>
              <a:t>natuurlijk</a:t>
            </a:r>
            <a:r>
              <a:rPr lang="en-US" sz="1400" dirty="0"/>
              <a:t> de </a:t>
            </a:r>
            <a:r>
              <a:rPr lang="en-US" sz="1400" dirty="0" err="1"/>
              <a:t>vrijwilligers</a:t>
            </a:r>
            <a:r>
              <a:rPr lang="en-US" sz="1400" dirty="0"/>
              <a:t> die in de </a:t>
            </a:r>
            <a:r>
              <a:rPr lang="en-US" sz="1400" dirty="0" err="1"/>
              <a:t>tuin</a:t>
            </a:r>
            <a:r>
              <a:rPr lang="en-US" sz="1400" dirty="0"/>
              <a:t> </a:t>
            </a:r>
            <a:r>
              <a:rPr lang="en-US" sz="1400" dirty="0" err="1"/>
              <a:t>werken</a:t>
            </a:r>
            <a:r>
              <a:rPr lang="en-US" sz="1400" dirty="0"/>
              <a:t>.</a:t>
            </a:r>
          </a:p>
          <a:p>
            <a:pPr marL="0" indent="-228600">
              <a:buFont typeface="Arial" panose="020B0604020202020204" pitchFamily="34" charset="0"/>
              <a:buChar char="•"/>
            </a:pPr>
            <a:endParaRPr lang="en-US" sz="1400" dirty="0"/>
          </a:p>
          <a:p>
            <a:pPr marL="0" indent="-228600">
              <a:spcAft>
                <a:spcPts val="2133"/>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11921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6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1673B"/>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49006B2-90EC-174B-9ABB-F7CA5617AF48}"/>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spcBef>
                <a:spcPct val="0"/>
              </a:spcBef>
            </a:pPr>
            <a:r>
              <a:rPr lang="en-US" sz="4900" dirty="0">
                <a:solidFill>
                  <a:srgbClr val="41673B"/>
                </a:solidFill>
              </a:rPr>
              <a:t>Highline park New York</a:t>
            </a:r>
            <a:br>
              <a:rPr lang="en-US" sz="4900" dirty="0">
                <a:solidFill>
                  <a:srgbClr val="41673B"/>
                </a:solidFill>
              </a:rPr>
            </a:br>
            <a:endParaRPr lang="en-US" sz="4900" dirty="0">
              <a:solidFill>
                <a:srgbClr val="41673B"/>
              </a:solidFill>
            </a:endParaRPr>
          </a:p>
        </p:txBody>
      </p:sp>
      <p:pic>
        <p:nvPicPr>
          <p:cNvPr id="4" name="Afbeelding 3">
            <a:extLst>
              <a:ext uri="{FF2B5EF4-FFF2-40B4-BE49-F238E27FC236}">
                <a16:creationId xmlns:a16="http://schemas.microsoft.com/office/drawing/2014/main" id="{350AA874-2415-6E44-AA02-E52B2AF8FFBF}"/>
              </a:ext>
            </a:extLst>
          </p:cNvPr>
          <p:cNvPicPr>
            <a:picLocks noChangeAspect="1"/>
          </p:cNvPicPr>
          <p:nvPr/>
        </p:nvPicPr>
        <p:blipFill rotWithShape="1">
          <a:blip r:embed="rId2"/>
          <a:srcRect t="43401" r="1" b="8418"/>
          <a:stretch/>
        </p:blipFill>
        <p:spPr>
          <a:xfrm>
            <a:off x="243840" y="256540"/>
            <a:ext cx="11704320" cy="3764276"/>
          </a:xfrm>
          <a:prstGeom prst="rect">
            <a:avLst/>
          </a:prstGeom>
        </p:spPr>
      </p:pic>
    </p:spTree>
    <p:extLst>
      <p:ext uri="{BB962C8B-B14F-4D97-AF65-F5344CB8AC3E}">
        <p14:creationId xmlns:p14="http://schemas.microsoft.com/office/powerpoint/2010/main" val="201038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5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3552E"/>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34EC980-063D-A148-9F00-0FC7BC85544E}"/>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dirty="0" err="1">
                <a:solidFill>
                  <a:srgbClr val="33552E"/>
                </a:solidFill>
              </a:rPr>
              <a:t>Parktuinen</a:t>
            </a:r>
            <a:r>
              <a:rPr lang="en-US" sz="4900" dirty="0">
                <a:solidFill>
                  <a:srgbClr val="33552E"/>
                </a:solidFill>
              </a:rPr>
              <a:t> den Bosch</a:t>
            </a:r>
            <a:br>
              <a:rPr lang="en-US" sz="4900" dirty="0">
                <a:solidFill>
                  <a:srgbClr val="33552E"/>
                </a:solidFill>
              </a:rPr>
            </a:br>
            <a:endParaRPr lang="en-US" sz="4900" dirty="0">
              <a:solidFill>
                <a:srgbClr val="33552E"/>
              </a:solidFill>
            </a:endParaRPr>
          </a:p>
        </p:txBody>
      </p:sp>
      <p:pic>
        <p:nvPicPr>
          <p:cNvPr id="4" name="Tijdelijke aanduiding voor inhoud 3">
            <a:extLst>
              <a:ext uri="{FF2B5EF4-FFF2-40B4-BE49-F238E27FC236}">
                <a16:creationId xmlns:a16="http://schemas.microsoft.com/office/drawing/2014/main" id="{A365EBD0-3F49-0843-A58B-BF7270289D06}"/>
              </a:ext>
            </a:extLst>
          </p:cNvPr>
          <p:cNvPicPr>
            <a:picLocks noGrp="1" noChangeAspect="1"/>
          </p:cNvPicPr>
          <p:nvPr>
            <p:ph idx="1"/>
          </p:nvPr>
        </p:nvPicPr>
        <p:blipFill rotWithShape="1">
          <a:blip r:embed="rId2"/>
          <a:srcRect r="1" b="3275"/>
          <a:stretch/>
        </p:blipFill>
        <p:spPr>
          <a:xfrm>
            <a:off x="243840" y="256540"/>
            <a:ext cx="11704320" cy="3764276"/>
          </a:xfrm>
          <a:prstGeom prst="rect">
            <a:avLst/>
          </a:prstGeom>
        </p:spPr>
      </p:pic>
    </p:spTree>
    <p:extLst>
      <p:ext uri="{BB962C8B-B14F-4D97-AF65-F5344CB8AC3E}">
        <p14:creationId xmlns:p14="http://schemas.microsoft.com/office/powerpoint/2010/main" val="39800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buiten&#10;&#10;Automatisch gegenereerde beschrijving">
            <a:extLst>
              <a:ext uri="{FF2B5EF4-FFF2-40B4-BE49-F238E27FC236}">
                <a16:creationId xmlns:a16="http://schemas.microsoft.com/office/drawing/2014/main" id="{231AD0EE-356A-DE44-97BF-E453A633B2FE}"/>
              </a:ext>
            </a:extLst>
          </p:cNvPr>
          <p:cNvPicPr>
            <a:picLocks noChangeAspect="1"/>
          </p:cNvPicPr>
          <p:nvPr/>
        </p:nvPicPr>
        <p:blipFill rotWithShape="1">
          <a:blip r:embed="rId2"/>
          <a:srcRect l="4438" r="14962"/>
          <a:stretch/>
        </p:blipFill>
        <p:spPr>
          <a:xfrm>
            <a:off x="-1" y="10"/>
            <a:ext cx="7370057" cy="6857990"/>
          </a:xfrm>
          <a:prstGeom prst="rect">
            <a:avLst/>
          </a:prstGeom>
        </p:spPr>
      </p:pic>
      <p:pic>
        <p:nvPicPr>
          <p:cNvPr id="7" name="Afbeelding 6" descr="Afbeelding met boom, buiten&#10;&#10;Automatisch gegenereerde beschrijving">
            <a:extLst>
              <a:ext uri="{FF2B5EF4-FFF2-40B4-BE49-F238E27FC236}">
                <a16:creationId xmlns:a16="http://schemas.microsoft.com/office/drawing/2014/main" id="{79A67885-C50A-CF45-9EA5-8D80DCF218E9}"/>
              </a:ext>
            </a:extLst>
          </p:cNvPr>
          <p:cNvPicPr>
            <a:picLocks noChangeAspect="1"/>
          </p:cNvPicPr>
          <p:nvPr/>
        </p:nvPicPr>
        <p:blipFill rotWithShape="1">
          <a:blip r:embed="rId3"/>
          <a:srcRect l="10102" r="23101" b="1"/>
          <a:stretch/>
        </p:blipFill>
        <p:spPr>
          <a:xfrm>
            <a:off x="7534656" y="1"/>
            <a:ext cx="4657344" cy="3346704"/>
          </a:xfrm>
          <a:prstGeom prst="rect">
            <a:avLst/>
          </a:prstGeom>
        </p:spPr>
      </p:pic>
      <p:pic>
        <p:nvPicPr>
          <p:cNvPr id="5" name="Afbeelding 4" descr="Afbeelding met lucht, buiten&#10;&#10;Automatisch gegenereerde beschrijving">
            <a:extLst>
              <a:ext uri="{FF2B5EF4-FFF2-40B4-BE49-F238E27FC236}">
                <a16:creationId xmlns:a16="http://schemas.microsoft.com/office/drawing/2014/main" id="{66982A90-DDCF-F64A-AB97-9B780DD89CD8}"/>
              </a:ext>
            </a:extLst>
          </p:cNvPr>
          <p:cNvPicPr>
            <a:picLocks noChangeAspect="1"/>
          </p:cNvPicPr>
          <p:nvPr/>
        </p:nvPicPr>
        <p:blipFill rotWithShape="1">
          <a:blip r:embed="rId4"/>
          <a:srcRect l="15723" r="7041" b="-2"/>
          <a:stretch/>
        </p:blipFill>
        <p:spPr>
          <a:xfrm>
            <a:off x="7534654" y="3511296"/>
            <a:ext cx="4657346" cy="3346704"/>
          </a:xfrm>
          <a:prstGeom prst="rect">
            <a:avLst/>
          </a:prstGeom>
        </p:spPr>
      </p:pic>
    </p:spTree>
    <p:extLst>
      <p:ext uri="{BB962C8B-B14F-4D97-AF65-F5344CB8AC3E}">
        <p14:creationId xmlns:p14="http://schemas.microsoft.com/office/powerpoint/2010/main" val="1391289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gras, trein, baksteen, teken&#10;&#10;Automatisch gegenereerde beschrijving">
            <a:extLst>
              <a:ext uri="{FF2B5EF4-FFF2-40B4-BE49-F238E27FC236}">
                <a16:creationId xmlns:a16="http://schemas.microsoft.com/office/drawing/2014/main" id="{39879022-8833-FF44-BF56-D4025A3A2D66}"/>
              </a:ext>
            </a:extLst>
          </p:cNvPr>
          <p:cNvPicPr>
            <a:picLocks noChangeAspect="1"/>
          </p:cNvPicPr>
          <p:nvPr/>
        </p:nvPicPr>
        <p:blipFill rotWithShape="1">
          <a:blip r:embed="rId2"/>
          <a:srcRect l="13464" r="46222" b="-1"/>
          <a:stretch/>
        </p:blipFill>
        <p:spPr>
          <a:xfrm rot="5400000">
            <a:off x="1646407" y="-1002945"/>
            <a:ext cx="3079194" cy="5728548"/>
          </a:xfrm>
          <a:prstGeom prst="rect">
            <a:avLst/>
          </a:prstGeom>
        </p:spPr>
      </p:pic>
      <p:pic>
        <p:nvPicPr>
          <p:cNvPr id="7" name="Afbeelding 6" descr="Afbeelding met bloem, plant, gras, rood&#10;&#10;Automatisch gegenereerde beschrijving">
            <a:extLst>
              <a:ext uri="{FF2B5EF4-FFF2-40B4-BE49-F238E27FC236}">
                <a16:creationId xmlns:a16="http://schemas.microsoft.com/office/drawing/2014/main" id="{7F0A88A0-301C-AF43-BD2B-50CBF6AE89D0}"/>
              </a:ext>
            </a:extLst>
          </p:cNvPr>
          <p:cNvPicPr>
            <a:picLocks noChangeAspect="1"/>
          </p:cNvPicPr>
          <p:nvPr/>
        </p:nvPicPr>
        <p:blipFill rotWithShape="1">
          <a:blip r:embed="rId3"/>
          <a:srcRect t="21881" r="-3" b="7195"/>
          <a:stretch/>
        </p:blipFill>
        <p:spPr>
          <a:xfrm>
            <a:off x="321730" y="3489158"/>
            <a:ext cx="5728548" cy="3047107"/>
          </a:xfrm>
          <a:prstGeom prst="rect">
            <a:avLst/>
          </a:prstGeom>
        </p:spPr>
      </p:pic>
      <p:pic>
        <p:nvPicPr>
          <p:cNvPr id="5" name="Afbeelding 4" descr="Afbeelding met gras, buiten, rood, veld&#10;&#10;Automatisch gegenereerde beschrijving">
            <a:extLst>
              <a:ext uri="{FF2B5EF4-FFF2-40B4-BE49-F238E27FC236}">
                <a16:creationId xmlns:a16="http://schemas.microsoft.com/office/drawing/2014/main" id="{3E55EBB4-756F-024F-B475-9B030F959121}"/>
              </a:ext>
            </a:extLst>
          </p:cNvPr>
          <p:cNvPicPr>
            <a:picLocks noChangeAspect="1"/>
          </p:cNvPicPr>
          <p:nvPr/>
        </p:nvPicPr>
        <p:blipFill rotWithShape="1">
          <a:blip r:embed="rId4"/>
          <a:srcRect r="18637" b="-1"/>
          <a:stretch/>
        </p:blipFill>
        <p:spPr>
          <a:xfrm rot="5400000">
            <a:off x="5898730" y="564725"/>
            <a:ext cx="6214533" cy="5728547"/>
          </a:xfrm>
          <a:prstGeom prst="rect">
            <a:avLst/>
          </a:prstGeom>
        </p:spPr>
      </p:pic>
    </p:spTree>
    <p:extLst>
      <p:ext uri="{BB962C8B-B14F-4D97-AF65-F5344CB8AC3E}">
        <p14:creationId xmlns:p14="http://schemas.microsoft.com/office/powerpoint/2010/main" val="169547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Afbeelding 12" descr="Afbeelding met buiten, gras, zitten, groen&#10;&#10;Automatisch gegenereerde beschrijving">
            <a:extLst>
              <a:ext uri="{FF2B5EF4-FFF2-40B4-BE49-F238E27FC236}">
                <a16:creationId xmlns:a16="http://schemas.microsoft.com/office/drawing/2014/main" id="{70D6A16F-D7EA-BD48-92BF-E1A10203FE2E}"/>
              </a:ext>
            </a:extLst>
          </p:cNvPr>
          <p:cNvPicPr>
            <a:picLocks noChangeAspect="1"/>
          </p:cNvPicPr>
          <p:nvPr/>
        </p:nvPicPr>
        <p:blipFill rotWithShape="1">
          <a:blip r:embed="rId2"/>
          <a:srcRect l="6168" r="30336" b="-3"/>
          <a:stretch/>
        </p:blipFill>
        <p:spPr>
          <a:xfrm rot="5400000">
            <a:off x="307073" y="-307073"/>
            <a:ext cx="3388893" cy="4003039"/>
          </a:xfrm>
          <a:prstGeom prst="rect">
            <a:avLst/>
          </a:prstGeom>
        </p:spPr>
      </p:pic>
      <p:pic>
        <p:nvPicPr>
          <p:cNvPr id="5" name="Tijdelijke aanduiding voor inhoud 4" descr="Afbeelding met gras, bloem, plant, buiten&#10;&#10;Automatisch gegenereerde beschrijving">
            <a:extLst>
              <a:ext uri="{FF2B5EF4-FFF2-40B4-BE49-F238E27FC236}">
                <a16:creationId xmlns:a16="http://schemas.microsoft.com/office/drawing/2014/main" id="{1140AE53-5755-C443-997D-0DA228402DF2}"/>
              </a:ext>
            </a:extLst>
          </p:cNvPr>
          <p:cNvPicPr>
            <a:picLocks noGrp="1" noChangeAspect="1"/>
          </p:cNvPicPr>
          <p:nvPr>
            <p:ph idx="4294967295"/>
          </p:nvPr>
        </p:nvPicPr>
        <p:blipFill rotWithShape="1">
          <a:blip r:embed="rId3"/>
          <a:srcRect l="7280" r="29224" b="-3"/>
          <a:stretch/>
        </p:blipFill>
        <p:spPr>
          <a:xfrm rot="16200000">
            <a:off x="307073" y="3162029"/>
            <a:ext cx="3388893" cy="4003039"/>
          </a:xfrm>
          <a:prstGeom prst="rect">
            <a:avLst/>
          </a:prstGeom>
        </p:spPr>
      </p:pic>
      <p:pic>
        <p:nvPicPr>
          <p:cNvPr id="7" name="Afbeelding 6" descr="Afbeelding met buiten, plant, gras, zitten&#10;&#10;Automatisch gegenereerde beschrijving">
            <a:extLst>
              <a:ext uri="{FF2B5EF4-FFF2-40B4-BE49-F238E27FC236}">
                <a16:creationId xmlns:a16="http://schemas.microsoft.com/office/drawing/2014/main" id="{732D55A2-F9AF-D34B-9ECB-DF637DF16388}"/>
              </a:ext>
            </a:extLst>
          </p:cNvPr>
          <p:cNvPicPr>
            <a:picLocks noChangeAspect="1"/>
          </p:cNvPicPr>
          <p:nvPr/>
        </p:nvPicPr>
        <p:blipFill rotWithShape="1">
          <a:blip r:embed="rId4"/>
          <a:srcRect t="17393" b="4566"/>
          <a:stretch/>
        </p:blipFill>
        <p:spPr>
          <a:xfrm rot="5400000">
            <a:off x="2672502" y="1421976"/>
            <a:ext cx="6858000" cy="4014047"/>
          </a:xfrm>
          <a:prstGeom prst="rect">
            <a:avLst/>
          </a:prstGeom>
        </p:spPr>
      </p:pic>
      <p:pic>
        <p:nvPicPr>
          <p:cNvPr id="11" name="Afbeelding 10" descr="Afbeelding met voedsel&#10;&#10;Automatisch gegenereerde beschrijving">
            <a:extLst>
              <a:ext uri="{FF2B5EF4-FFF2-40B4-BE49-F238E27FC236}">
                <a16:creationId xmlns:a16="http://schemas.microsoft.com/office/drawing/2014/main" id="{150D6687-C418-7645-B9B1-C09083E31CD3}"/>
              </a:ext>
            </a:extLst>
          </p:cNvPr>
          <p:cNvPicPr>
            <a:picLocks noChangeAspect="1"/>
          </p:cNvPicPr>
          <p:nvPr/>
        </p:nvPicPr>
        <p:blipFill rotWithShape="1">
          <a:blip r:embed="rId5"/>
          <a:srcRect l="3937" r="32672" b="-3"/>
          <a:stretch/>
        </p:blipFill>
        <p:spPr>
          <a:xfrm rot="5400000">
            <a:off x="8498839" y="-309879"/>
            <a:ext cx="3383280" cy="4003039"/>
          </a:xfrm>
          <a:prstGeom prst="rect">
            <a:avLst/>
          </a:prstGeom>
        </p:spPr>
      </p:pic>
      <p:pic>
        <p:nvPicPr>
          <p:cNvPr id="9" name="Afbeelding 8" descr="Afbeelding met buiten, groen, zitten, bos&#10;&#10;Automatisch gegenereerde beschrijving">
            <a:extLst>
              <a:ext uri="{FF2B5EF4-FFF2-40B4-BE49-F238E27FC236}">
                <a16:creationId xmlns:a16="http://schemas.microsoft.com/office/drawing/2014/main" id="{81AD66D3-8E5A-8646-A96E-E3CC6596A513}"/>
              </a:ext>
            </a:extLst>
          </p:cNvPr>
          <p:cNvPicPr>
            <a:picLocks noChangeAspect="1"/>
          </p:cNvPicPr>
          <p:nvPr/>
        </p:nvPicPr>
        <p:blipFill rotWithShape="1">
          <a:blip r:embed="rId6"/>
          <a:srcRect l="4506" r="31826" b="2"/>
          <a:stretch/>
        </p:blipFill>
        <p:spPr>
          <a:xfrm rot="5400000">
            <a:off x="8501536" y="3167531"/>
            <a:ext cx="3388893" cy="3992034"/>
          </a:xfrm>
          <a:prstGeom prst="rect">
            <a:avLst/>
          </a:prstGeom>
        </p:spPr>
      </p:pic>
    </p:spTree>
    <p:extLst>
      <p:ext uri="{BB962C8B-B14F-4D97-AF65-F5344CB8AC3E}">
        <p14:creationId xmlns:p14="http://schemas.microsoft.com/office/powerpoint/2010/main" val="1020126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Afbeelding met gras, buiten, wit, zitten&#10;&#10;Automatisch gegenereerde beschrijving">
            <a:extLst>
              <a:ext uri="{FF2B5EF4-FFF2-40B4-BE49-F238E27FC236}">
                <a16:creationId xmlns:a16="http://schemas.microsoft.com/office/drawing/2014/main" id="{D872EB33-2F22-8847-A57F-AF42FA357226}"/>
              </a:ext>
            </a:extLst>
          </p:cNvPr>
          <p:cNvPicPr>
            <a:picLocks noChangeAspect="1"/>
          </p:cNvPicPr>
          <p:nvPr/>
        </p:nvPicPr>
        <p:blipFill rotWithShape="1">
          <a:blip r:embed="rId2"/>
          <a:srcRect l="2680" r="29580" b="3"/>
          <a:stretch/>
        </p:blipFill>
        <p:spPr>
          <a:xfrm rot="5400000">
            <a:off x="541204" y="98880"/>
            <a:ext cx="4128360" cy="4570678"/>
          </a:xfrm>
          <a:prstGeom prst="rect">
            <a:avLst/>
          </a:prstGeom>
        </p:spPr>
      </p:pic>
      <p:pic>
        <p:nvPicPr>
          <p:cNvPr id="7" name="Afbeelding 6" descr="Afbeelding met buiten, plant, gras, bos&#10;&#10;Automatisch gegenereerde beschrijving">
            <a:extLst>
              <a:ext uri="{FF2B5EF4-FFF2-40B4-BE49-F238E27FC236}">
                <a16:creationId xmlns:a16="http://schemas.microsoft.com/office/drawing/2014/main" id="{613A99BA-0144-184B-B3A4-AEF70DD044E7}"/>
              </a:ext>
            </a:extLst>
          </p:cNvPr>
          <p:cNvPicPr>
            <a:picLocks noChangeAspect="1"/>
          </p:cNvPicPr>
          <p:nvPr/>
        </p:nvPicPr>
        <p:blipFill rotWithShape="1">
          <a:blip r:embed="rId3"/>
          <a:srcRect t="22117" r="-1" b="5459"/>
          <a:stretch/>
        </p:blipFill>
        <p:spPr>
          <a:xfrm rot="5400000">
            <a:off x="4022345" y="1253069"/>
            <a:ext cx="4141235" cy="2249424"/>
          </a:xfrm>
          <a:prstGeom prst="rect">
            <a:avLst/>
          </a:prstGeom>
        </p:spPr>
      </p:pic>
      <p:pic>
        <p:nvPicPr>
          <p:cNvPr id="9" name="Afbeelding 8" descr="Afbeelding met gebouw, buiten, toonbank, zitten&#10;&#10;Automatisch gegenereerde beschrijving">
            <a:extLst>
              <a:ext uri="{FF2B5EF4-FFF2-40B4-BE49-F238E27FC236}">
                <a16:creationId xmlns:a16="http://schemas.microsoft.com/office/drawing/2014/main" id="{79B38C18-EE1C-044A-9F66-8E200E7A5B76}"/>
              </a:ext>
            </a:extLst>
          </p:cNvPr>
          <p:cNvPicPr>
            <a:picLocks noChangeAspect="1"/>
          </p:cNvPicPr>
          <p:nvPr/>
        </p:nvPicPr>
        <p:blipFill rotWithShape="1">
          <a:blip r:embed="rId4"/>
          <a:srcRect l="3415" r="29974" b="-1"/>
          <a:stretch/>
        </p:blipFill>
        <p:spPr>
          <a:xfrm rot="5400000">
            <a:off x="445854" y="4414347"/>
            <a:ext cx="1997803" cy="2249424"/>
          </a:xfrm>
          <a:prstGeom prst="rect">
            <a:avLst/>
          </a:prstGeom>
        </p:spPr>
      </p:pic>
      <p:pic>
        <p:nvPicPr>
          <p:cNvPr id="13" name="Afbeelding 12" descr="Afbeelding met natuur, sneeuw, waterval, man&#10;&#10;Automatisch gegenereerde beschrijving">
            <a:extLst>
              <a:ext uri="{FF2B5EF4-FFF2-40B4-BE49-F238E27FC236}">
                <a16:creationId xmlns:a16="http://schemas.microsoft.com/office/drawing/2014/main" id="{E4E7483A-5DFC-7C42-AD1A-82B6897498B6}"/>
              </a:ext>
            </a:extLst>
          </p:cNvPr>
          <p:cNvPicPr>
            <a:picLocks noChangeAspect="1"/>
          </p:cNvPicPr>
          <p:nvPr/>
        </p:nvPicPr>
        <p:blipFill rotWithShape="1">
          <a:blip r:embed="rId5"/>
          <a:srcRect l="17578" r="49654" b="-1"/>
          <a:stretch/>
        </p:blipFill>
        <p:spPr>
          <a:xfrm rot="5400000">
            <a:off x="3932459" y="3252746"/>
            <a:ext cx="1997803" cy="4572626"/>
          </a:xfrm>
          <a:prstGeom prst="rect">
            <a:avLst/>
          </a:prstGeom>
        </p:spPr>
      </p:pic>
      <p:pic>
        <p:nvPicPr>
          <p:cNvPr id="3" name="Afbeelding 2" descr="Afbeelding met buiten, gras, plant, boom&#10;&#10;Automatisch gegenereerde beschrijving">
            <a:extLst>
              <a:ext uri="{FF2B5EF4-FFF2-40B4-BE49-F238E27FC236}">
                <a16:creationId xmlns:a16="http://schemas.microsoft.com/office/drawing/2014/main" id="{9C0D6966-FD8F-A240-B3D7-8BAC4E22BEBF}"/>
              </a:ext>
            </a:extLst>
          </p:cNvPr>
          <p:cNvPicPr>
            <a:picLocks noChangeAspect="1"/>
          </p:cNvPicPr>
          <p:nvPr/>
        </p:nvPicPr>
        <p:blipFill rotWithShape="1">
          <a:blip r:embed="rId6"/>
          <a:srcRect t="2273" r="3" b="3"/>
          <a:stretch/>
        </p:blipFill>
        <p:spPr>
          <a:xfrm rot="5400000">
            <a:off x="6454912" y="1153047"/>
            <a:ext cx="6238642" cy="4572626"/>
          </a:xfrm>
          <a:prstGeom prst="rect">
            <a:avLst/>
          </a:prstGeom>
        </p:spPr>
      </p:pic>
    </p:spTree>
    <p:extLst>
      <p:ext uri="{BB962C8B-B14F-4D97-AF65-F5344CB8AC3E}">
        <p14:creationId xmlns:p14="http://schemas.microsoft.com/office/powerpoint/2010/main" val="3100788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7D574D4-B165-5842-B2E9-C2743AC8D914}"/>
              </a:ext>
            </a:extLst>
          </p:cNvPr>
          <p:cNvPicPr>
            <a:picLocks noGrp="1" noChangeAspect="1"/>
          </p:cNvPicPr>
          <p:nvPr>
            <p:ph idx="1"/>
          </p:nvPr>
        </p:nvPicPr>
        <p:blipFill rotWithShape="1">
          <a:blip r:embed="rId2"/>
          <a:srcRect l="20879" r="4634"/>
          <a:stretch/>
        </p:blipFill>
        <p:spPr>
          <a:xfrm>
            <a:off x="971550" y="2166938"/>
            <a:ext cx="5186363" cy="3457575"/>
          </a:xfrm>
          <a:prstGeom prst="rect">
            <a:avLst/>
          </a:prstGeom>
        </p:spPr>
      </p:pic>
      <p:pic>
        <p:nvPicPr>
          <p:cNvPr id="7" name="Afbeelding 6">
            <a:extLst>
              <a:ext uri="{FF2B5EF4-FFF2-40B4-BE49-F238E27FC236}">
                <a16:creationId xmlns:a16="http://schemas.microsoft.com/office/drawing/2014/main" id="{38401DB1-80B0-5C4A-A1FB-7DA97B2FEE8B}"/>
              </a:ext>
            </a:extLst>
          </p:cNvPr>
          <p:cNvPicPr>
            <a:picLocks noChangeAspect="1"/>
          </p:cNvPicPr>
          <p:nvPr/>
        </p:nvPicPr>
        <p:blipFill>
          <a:blip r:embed="rId3"/>
          <a:stretch>
            <a:fillRect/>
          </a:stretch>
        </p:blipFill>
        <p:spPr>
          <a:xfrm>
            <a:off x="6227763" y="2166938"/>
            <a:ext cx="4994275" cy="3457575"/>
          </a:xfrm>
          <a:prstGeom prst="rect">
            <a:avLst/>
          </a:prstGeom>
        </p:spPr>
      </p:pic>
      <p:sp>
        <p:nvSpPr>
          <p:cNvPr id="2" name="Titel 1">
            <a:extLst>
              <a:ext uri="{FF2B5EF4-FFF2-40B4-BE49-F238E27FC236}">
                <a16:creationId xmlns:a16="http://schemas.microsoft.com/office/drawing/2014/main" id="{11BDB82E-AF01-AC45-8F40-5503B1A04B87}"/>
              </a:ext>
            </a:extLst>
          </p:cNvPr>
          <p:cNvSpPr>
            <a:spLocks noGrp="1"/>
          </p:cNvSpPr>
          <p:nvPr>
            <p:ph type="title"/>
          </p:nvPr>
        </p:nvSpPr>
        <p:spPr>
          <a:xfrm>
            <a:off x="838200" y="672747"/>
            <a:ext cx="10515600" cy="715556"/>
          </a:xfrm>
        </p:spPr>
        <p:txBody>
          <a:bodyPr vert="horz" lIns="91440" tIns="45720" rIns="91440" bIns="45720" rtlCol="0">
            <a:normAutofit/>
          </a:bodyPr>
          <a:lstStyle/>
          <a:p>
            <a:pPr algn="ctr"/>
            <a:r>
              <a:rPr lang="en-US" sz="3200">
                <a:solidFill>
                  <a:schemeClr val="bg1"/>
                </a:solidFill>
              </a:rPr>
              <a:t>Even in beweging</a:t>
            </a:r>
          </a:p>
        </p:txBody>
      </p:sp>
    </p:spTree>
    <p:extLst>
      <p:ext uri="{BB962C8B-B14F-4D97-AF65-F5344CB8AC3E}">
        <p14:creationId xmlns:p14="http://schemas.microsoft.com/office/powerpoint/2010/main" val="3540157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Bovenaanzicht van ingrediënten en kruiden in een zwart vlak">
            <a:extLst>
              <a:ext uri="{FF2B5EF4-FFF2-40B4-BE49-F238E27FC236}">
                <a16:creationId xmlns:a16="http://schemas.microsoft.com/office/drawing/2014/main" id="{C5BD20B6-E2A8-6F28-7ABF-5276C22260D4}"/>
              </a:ext>
            </a:extLst>
          </p:cNvPr>
          <p:cNvPicPr>
            <a:picLocks noChangeAspect="1"/>
          </p:cNvPicPr>
          <p:nvPr/>
        </p:nvPicPr>
        <p:blipFill rotWithShape="1">
          <a:blip r:embed="rId2">
            <a:alphaModFix amt="50000"/>
          </a:blip>
          <a:srcRect t="4089" r="-1" b="11619"/>
          <a:stretch/>
        </p:blipFill>
        <p:spPr>
          <a:xfrm>
            <a:off x="20" y="10"/>
            <a:ext cx="12188930" cy="6857990"/>
          </a:xfrm>
          <a:prstGeom prst="rect">
            <a:avLst/>
          </a:prstGeom>
        </p:spPr>
      </p:pic>
      <p:sp>
        <p:nvSpPr>
          <p:cNvPr id="2" name="Titel 1">
            <a:extLst>
              <a:ext uri="{FF2B5EF4-FFF2-40B4-BE49-F238E27FC236}">
                <a16:creationId xmlns:a16="http://schemas.microsoft.com/office/drawing/2014/main" id="{1529D8B7-4C0A-8F44-A8A9-F0A198854450}"/>
              </a:ext>
            </a:extLst>
          </p:cNvPr>
          <p:cNvSpPr>
            <a:spLocks noGrp="1"/>
          </p:cNvSpPr>
          <p:nvPr>
            <p:ph type="title"/>
          </p:nvPr>
        </p:nvSpPr>
        <p:spPr>
          <a:xfrm>
            <a:off x="1676400" y="2489377"/>
            <a:ext cx="9144000" cy="3063240"/>
          </a:xfrm>
        </p:spPr>
        <p:txBody>
          <a:bodyPr vert="horz" lIns="91440" tIns="45720" rIns="91440" bIns="45720" rtlCol="0" anchor="b">
            <a:normAutofit fontScale="90000"/>
          </a:bodyPr>
          <a:lstStyle/>
          <a:p>
            <a:pPr algn="ctr"/>
            <a:r>
              <a:rPr lang="en-US" sz="4600" dirty="0">
                <a:solidFill>
                  <a:srgbClr val="FFFFFF"/>
                </a:solidFill>
              </a:rPr>
              <a:t>1. </a:t>
            </a:r>
            <a:r>
              <a:rPr lang="en-US" sz="4600" dirty="0" err="1">
                <a:solidFill>
                  <a:srgbClr val="FFFFFF"/>
                </a:solidFill>
              </a:rPr>
              <a:t>Waarom</a:t>
            </a:r>
            <a:r>
              <a:rPr lang="en-US" sz="4600" dirty="0">
                <a:solidFill>
                  <a:srgbClr val="FFFFFF"/>
                </a:solidFill>
              </a:rPr>
              <a:t> </a:t>
            </a:r>
            <a:r>
              <a:rPr lang="en-US" sz="4600" dirty="0" err="1">
                <a:solidFill>
                  <a:srgbClr val="FFFFFF"/>
                </a:solidFill>
              </a:rPr>
              <a:t>gebruik</a:t>
            </a:r>
            <a:r>
              <a:rPr lang="en-US" sz="4600" dirty="0">
                <a:solidFill>
                  <a:srgbClr val="FFFFFF"/>
                </a:solidFill>
              </a:rPr>
              <a:t> je </a:t>
            </a:r>
            <a:r>
              <a:rPr lang="en-US" sz="4600" dirty="0" err="1">
                <a:solidFill>
                  <a:srgbClr val="FFFFFF"/>
                </a:solidFill>
              </a:rPr>
              <a:t>kruiden</a:t>
            </a:r>
            <a:r>
              <a:rPr lang="en-US" sz="4600" dirty="0">
                <a:solidFill>
                  <a:srgbClr val="FFFFFF"/>
                </a:solidFill>
              </a:rPr>
              <a:t> </a:t>
            </a:r>
            <a:r>
              <a:rPr lang="en-US" sz="4600" dirty="0" err="1">
                <a:solidFill>
                  <a:srgbClr val="FFFFFF"/>
                </a:solidFill>
              </a:rPr>
              <a:t>en</a:t>
            </a:r>
            <a:r>
              <a:rPr lang="en-US" sz="4600" dirty="0">
                <a:solidFill>
                  <a:srgbClr val="FFFFFF"/>
                </a:solidFill>
              </a:rPr>
              <a:t> </a:t>
            </a:r>
            <a:r>
              <a:rPr lang="en-US" sz="4600" dirty="0" err="1">
                <a:solidFill>
                  <a:srgbClr val="FFFFFF"/>
                </a:solidFill>
              </a:rPr>
              <a:t>specerijen</a:t>
            </a:r>
            <a:r>
              <a:rPr lang="en-US" sz="4600" dirty="0">
                <a:solidFill>
                  <a:srgbClr val="FFFFFF"/>
                </a:solidFill>
              </a:rPr>
              <a:t>?</a:t>
            </a:r>
            <a:br>
              <a:rPr lang="en-US" sz="4600" dirty="0">
                <a:solidFill>
                  <a:srgbClr val="FFFFFF"/>
                </a:solidFill>
              </a:rPr>
            </a:br>
            <a:r>
              <a:rPr lang="en-US" sz="4600" dirty="0">
                <a:solidFill>
                  <a:srgbClr val="FFFFFF"/>
                </a:solidFill>
              </a:rPr>
              <a:t>2. Wat is het </a:t>
            </a:r>
            <a:r>
              <a:rPr lang="en-US" sz="4600" dirty="0" err="1">
                <a:solidFill>
                  <a:srgbClr val="FFFFFF"/>
                </a:solidFill>
              </a:rPr>
              <a:t>verschil</a:t>
            </a:r>
            <a:r>
              <a:rPr lang="en-US" sz="4600" dirty="0">
                <a:solidFill>
                  <a:srgbClr val="FFFFFF"/>
                </a:solidFill>
              </a:rPr>
              <a:t> </a:t>
            </a:r>
            <a:r>
              <a:rPr lang="en-US" sz="4600" dirty="0" err="1">
                <a:solidFill>
                  <a:srgbClr val="FFFFFF"/>
                </a:solidFill>
              </a:rPr>
              <a:t>tussen</a:t>
            </a:r>
            <a:r>
              <a:rPr lang="en-US" sz="4600" dirty="0">
                <a:solidFill>
                  <a:srgbClr val="FFFFFF"/>
                </a:solidFill>
              </a:rPr>
              <a:t> </a:t>
            </a:r>
            <a:r>
              <a:rPr lang="en-US" sz="4600" dirty="0" err="1">
                <a:solidFill>
                  <a:srgbClr val="FFFFFF"/>
                </a:solidFill>
              </a:rPr>
              <a:t>kruiden</a:t>
            </a:r>
            <a:r>
              <a:rPr lang="en-US" sz="4600" dirty="0">
                <a:solidFill>
                  <a:srgbClr val="FFFFFF"/>
                </a:solidFill>
              </a:rPr>
              <a:t> </a:t>
            </a:r>
            <a:r>
              <a:rPr lang="en-US" sz="4600" dirty="0" err="1">
                <a:solidFill>
                  <a:srgbClr val="FFFFFF"/>
                </a:solidFill>
              </a:rPr>
              <a:t>en</a:t>
            </a:r>
            <a:r>
              <a:rPr lang="en-US" sz="4600" dirty="0">
                <a:solidFill>
                  <a:srgbClr val="FFFFFF"/>
                </a:solidFill>
              </a:rPr>
              <a:t> </a:t>
            </a:r>
            <a:r>
              <a:rPr lang="en-US" sz="4600" dirty="0" err="1">
                <a:solidFill>
                  <a:srgbClr val="FFFFFF"/>
                </a:solidFill>
              </a:rPr>
              <a:t>specerijen</a:t>
            </a:r>
            <a:r>
              <a:rPr lang="en-US" sz="4600" dirty="0">
                <a:solidFill>
                  <a:srgbClr val="FFFFFF"/>
                </a:solidFill>
              </a:rPr>
              <a:t>?</a:t>
            </a:r>
            <a:br>
              <a:rPr lang="en-US" sz="4600" dirty="0">
                <a:solidFill>
                  <a:srgbClr val="FFFFFF"/>
                </a:solidFill>
              </a:rPr>
            </a:br>
            <a:r>
              <a:rPr lang="en-US" sz="4600" dirty="0">
                <a:solidFill>
                  <a:srgbClr val="FFFFFF"/>
                </a:solidFill>
              </a:rPr>
              <a:t>3.  </a:t>
            </a:r>
            <a:r>
              <a:rPr lang="en-US" sz="4600" dirty="0" err="1">
                <a:solidFill>
                  <a:srgbClr val="FFFFFF"/>
                </a:solidFill>
              </a:rPr>
              <a:t>Welke</a:t>
            </a:r>
            <a:r>
              <a:rPr lang="en-US" sz="4600" dirty="0">
                <a:solidFill>
                  <a:srgbClr val="FFFFFF"/>
                </a:solidFill>
              </a:rPr>
              <a:t> ken je/</a:t>
            </a:r>
            <a:r>
              <a:rPr lang="en-US" sz="4600" dirty="0" err="1">
                <a:solidFill>
                  <a:srgbClr val="FFFFFF"/>
                </a:solidFill>
              </a:rPr>
              <a:t>gebruik</a:t>
            </a:r>
            <a:r>
              <a:rPr lang="en-US" sz="4600" dirty="0">
                <a:solidFill>
                  <a:srgbClr val="FFFFFF"/>
                </a:solidFill>
              </a:rPr>
              <a:t> je </a:t>
            </a:r>
            <a:r>
              <a:rPr lang="en-US" sz="4600" dirty="0" err="1">
                <a:solidFill>
                  <a:srgbClr val="FFFFFF"/>
                </a:solidFill>
              </a:rPr>
              <a:t>wel</a:t>
            </a:r>
            <a:r>
              <a:rPr lang="en-US" sz="4600" dirty="0">
                <a:solidFill>
                  <a:srgbClr val="FFFFFF"/>
                </a:solidFill>
              </a:rPr>
              <a:t> </a:t>
            </a:r>
            <a:r>
              <a:rPr lang="en-US" sz="4600" dirty="0" err="1">
                <a:solidFill>
                  <a:srgbClr val="FFFFFF"/>
                </a:solidFill>
              </a:rPr>
              <a:t>eens</a:t>
            </a:r>
            <a:r>
              <a:rPr lang="en-US" sz="4600" dirty="0">
                <a:solidFill>
                  <a:srgbClr val="FFFFFF"/>
                </a:solidFill>
              </a:rPr>
              <a:t>?</a:t>
            </a:r>
            <a:br>
              <a:rPr lang="en-US" sz="4600" dirty="0">
                <a:solidFill>
                  <a:srgbClr val="FFFFFF"/>
                </a:solidFill>
              </a:rPr>
            </a:br>
            <a:r>
              <a:rPr lang="en-US" sz="4600" dirty="0">
                <a:solidFill>
                  <a:srgbClr val="FFFFFF"/>
                </a:solidFill>
              </a:rPr>
              <a:t>4.Maak </a:t>
            </a:r>
            <a:r>
              <a:rPr lang="en-US" sz="4600" dirty="0" err="1">
                <a:solidFill>
                  <a:srgbClr val="FFFFFF"/>
                </a:solidFill>
              </a:rPr>
              <a:t>een</a:t>
            </a:r>
            <a:r>
              <a:rPr lang="en-US" sz="4600" dirty="0">
                <a:solidFill>
                  <a:srgbClr val="FFFFFF"/>
                </a:solidFill>
              </a:rPr>
              <a:t> </a:t>
            </a:r>
            <a:r>
              <a:rPr lang="en-US" sz="4600" dirty="0" err="1">
                <a:solidFill>
                  <a:srgbClr val="FFFFFF"/>
                </a:solidFill>
              </a:rPr>
              <a:t>foto</a:t>
            </a:r>
            <a:r>
              <a:rPr lang="en-US" sz="4600" dirty="0">
                <a:solidFill>
                  <a:srgbClr val="FFFFFF"/>
                </a:solidFill>
              </a:rPr>
              <a:t> van </a:t>
            </a:r>
            <a:r>
              <a:rPr lang="en-US" sz="4600" dirty="0" err="1">
                <a:solidFill>
                  <a:srgbClr val="FFFFFF"/>
                </a:solidFill>
              </a:rPr>
              <a:t>iets</a:t>
            </a:r>
            <a:r>
              <a:rPr lang="en-US" sz="4600" dirty="0">
                <a:solidFill>
                  <a:srgbClr val="FFFFFF"/>
                </a:solidFill>
              </a:rPr>
              <a:t> wat </a:t>
            </a:r>
            <a:r>
              <a:rPr lang="en-US" sz="4600" dirty="0" err="1">
                <a:solidFill>
                  <a:srgbClr val="FFFFFF"/>
                </a:solidFill>
              </a:rPr>
              <a:t>leeft</a:t>
            </a:r>
            <a:r>
              <a:rPr lang="en-US" sz="4600" dirty="0">
                <a:solidFill>
                  <a:srgbClr val="FFFFFF"/>
                </a:solidFill>
              </a:rPr>
              <a:t> (</a:t>
            </a:r>
            <a:r>
              <a:rPr lang="en-US" sz="4600" dirty="0" err="1">
                <a:solidFill>
                  <a:srgbClr val="FFFFFF"/>
                </a:solidFill>
              </a:rPr>
              <a:t>geen</a:t>
            </a:r>
            <a:r>
              <a:rPr lang="en-US" sz="4600" dirty="0">
                <a:solidFill>
                  <a:srgbClr val="FFFFFF"/>
                </a:solidFill>
              </a:rPr>
              <a:t> </a:t>
            </a:r>
            <a:r>
              <a:rPr lang="en-US" sz="4600" dirty="0" err="1">
                <a:solidFill>
                  <a:srgbClr val="FFFFFF"/>
                </a:solidFill>
              </a:rPr>
              <a:t>mens</a:t>
            </a:r>
            <a:r>
              <a:rPr lang="en-US" sz="4600" dirty="0">
                <a:solidFill>
                  <a:srgbClr val="FFFFFF"/>
                </a:solidFill>
              </a:rPr>
              <a:t>) </a:t>
            </a:r>
          </a:p>
        </p:txBody>
      </p:sp>
      <p:sp>
        <p:nvSpPr>
          <p:cNvPr id="3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14327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2">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BFC8848-E854-1FCC-E9FE-D09F4E70B983}"/>
              </a:ext>
            </a:extLst>
          </p:cNvPr>
          <p:cNvSpPr>
            <a:spLocks noGrp="1"/>
          </p:cNvSpPr>
          <p:nvPr>
            <p:ph type="ctrTitle"/>
          </p:nvPr>
        </p:nvSpPr>
        <p:spPr>
          <a:xfrm>
            <a:off x="638620" y="863695"/>
            <a:ext cx="3511233" cy="3779995"/>
          </a:xfrm>
        </p:spPr>
        <p:txBody>
          <a:bodyPr anchor="ctr">
            <a:normAutofit/>
          </a:bodyPr>
          <a:lstStyle/>
          <a:p>
            <a:r>
              <a:rPr lang="nl-NL" dirty="0">
                <a:solidFill>
                  <a:schemeClr val="tx1"/>
                </a:solidFill>
              </a:rPr>
              <a:t>In </a:t>
            </a:r>
            <a:r>
              <a:rPr lang="nl-NL" dirty="0" err="1">
                <a:solidFill>
                  <a:schemeClr val="tx1"/>
                </a:solidFill>
              </a:rPr>
              <a:t>tokyo</a:t>
            </a:r>
            <a:r>
              <a:rPr lang="nl-NL" dirty="0">
                <a:solidFill>
                  <a:schemeClr val="tx1"/>
                </a:solidFill>
              </a:rPr>
              <a:t>, a </a:t>
            </a:r>
            <a:r>
              <a:rPr lang="nl-NL" dirty="0" err="1">
                <a:solidFill>
                  <a:schemeClr val="tx1"/>
                </a:solidFill>
              </a:rPr>
              <a:t>vertical</a:t>
            </a:r>
            <a:r>
              <a:rPr lang="nl-NL" dirty="0">
                <a:solidFill>
                  <a:schemeClr val="tx1"/>
                </a:solidFill>
              </a:rPr>
              <a:t> farm Inside and out</a:t>
            </a:r>
          </a:p>
        </p:txBody>
      </p:sp>
      <p:sp>
        <p:nvSpPr>
          <p:cNvPr id="3" name="Subtitle 2">
            <a:extLst>
              <a:ext uri="{FF2B5EF4-FFF2-40B4-BE49-F238E27FC236}">
                <a16:creationId xmlns:a16="http://schemas.microsoft.com/office/drawing/2014/main" id="{64FEE76A-0968-4784-8040-F4AEDFCDFED8}"/>
              </a:ext>
            </a:extLst>
          </p:cNvPr>
          <p:cNvSpPr>
            <a:spLocks noGrp="1"/>
          </p:cNvSpPr>
          <p:nvPr>
            <p:ph type="subTitle" idx="1"/>
          </p:nvPr>
        </p:nvSpPr>
        <p:spPr>
          <a:xfrm>
            <a:off x="638621" y="4739780"/>
            <a:ext cx="4015674" cy="2118220"/>
          </a:xfrm>
        </p:spPr>
        <p:txBody>
          <a:bodyPr anchor="t">
            <a:normAutofit fontScale="92500"/>
          </a:bodyPr>
          <a:lstStyle/>
          <a:p>
            <a:r>
              <a:rPr lang="nl-NL" sz="2200" dirty="0"/>
              <a:t>Office </a:t>
            </a:r>
            <a:r>
              <a:rPr lang="nl-NL" sz="2200" dirty="0" err="1"/>
              <a:t>pasona</a:t>
            </a:r>
            <a:r>
              <a:rPr lang="nl-NL" sz="2200" dirty="0"/>
              <a:t>, recruitment agency</a:t>
            </a:r>
          </a:p>
          <a:p>
            <a:r>
              <a:rPr lang="nl-NL" sz="2200" dirty="0"/>
              <a:t>https://www.archdaily.com/428868/in-tokyo-a-vertical-farm-inside-and-out</a:t>
            </a:r>
          </a:p>
          <a:p>
            <a:endParaRPr lang="nl-NL" sz="2200" dirty="0"/>
          </a:p>
        </p:txBody>
      </p:sp>
      <p:sp>
        <p:nvSpPr>
          <p:cNvPr id="31" name="Rectangle 24">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building, outdoor, sky, road&#10;&#10;Description automatically generated">
            <a:extLst>
              <a:ext uri="{FF2B5EF4-FFF2-40B4-BE49-F238E27FC236}">
                <a16:creationId xmlns:a16="http://schemas.microsoft.com/office/drawing/2014/main" id="{98CB754A-8261-2DD8-42FC-B6F36FF921AF}"/>
              </a:ext>
            </a:extLst>
          </p:cNvPr>
          <p:cNvPicPr>
            <a:picLocks noChangeAspect="1"/>
          </p:cNvPicPr>
          <p:nvPr/>
        </p:nvPicPr>
        <p:blipFill rotWithShape="1">
          <a:blip r:embed="rId2">
            <a:extLst>
              <a:ext uri="{28A0092B-C50C-407E-A947-70E740481C1C}">
                <a14:useLocalDpi xmlns:a14="http://schemas.microsoft.com/office/drawing/2010/main" val="0"/>
              </a:ext>
            </a:extLst>
          </a:blip>
          <a:srcRect l="2109" r="9961" b="-1"/>
          <a:stretch/>
        </p:blipFill>
        <p:spPr>
          <a:xfrm>
            <a:off x="4654295" y="10"/>
            <a:ext cx="7537705" cy="6857990"/>
          </a:xfrm>
          <a:prstGeom prst="rect">
            <a:avLst/>
          </a:prstGeom>
        </p:spPr>
      </p:pic>
    </p:spTree>
    <p:extLst>
      <p:ext uri="{BB962C8B-B14F-4D97-AF65-F5344CB8AC3E}">
        <p14:creationId xmlns:p14="http://schemas.microsoft.com/office/powerpoint/2010/main" val="292868142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8B3F8D1-735E-EF4E-8F57-5C5989E23020}"/>
              </a:ext>
            </a:extLst>
          </p:cNvPr>
          <p:cNvSpPr>
            <a:spLocks noGrp="1"/>
          </p:cNvSpPr>
          <p:nvPr>
            <p:ph type="title"/>
          </p:nvPr>
        </p:nvSpPr>
        <p:spPr>
          <a:xfrm>
            <a:off x="6617740" y="802955"/>
            <a:ext cx="4766330" cy="1454051"/>
          </a:xfrm>
        </p:spPr>
        <p:txBody>
          <a:bodyPr>
            <a:normAutofit/>
          </a:bodyPr>
          <a:lstStyle/>
          <a:p>
            <a:r>
              <a:rPr lang="nl-NL" sz="3600" dirty="0">
                <a:solidFill>
                  <a:srgbClr val="000000"/>
                </a:solidFill>
              </a:rPr>
              <a:t>Waarom?</a:t>
            </a:r>
          </a:p>
        </p:txBody>
      </p:sp>
      <p:sp>
        <p:nvSpPr>
          <p:cNvPr id="13"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996CC150-1E81-2340-A824-206DC3CFE454}"/>
              </a:ext>
            </a:extLst>
          </p:cNvPr>
          <p:cNvPicPr>
            <a:picLocks noChangeAspect="1"/>
          </p:cNvPicPr>
          <p:nvPr/>
        </p:nvPicPr>
        <p:blipFill>
          <a:blip r:embed="rId3"/>
          <a:stretch>
            <a:fillRect/>
          </a:stretch>
        </p:blipFill>
        <p:spPr>
          <a:xfrm>
            <a:off x="338328" y="2512538"/>
            <a:ext cx="4142232" cy="2756467"/>
          </a:xfrm>
          <a:prstGeom prst="rect">
            <a:avLst/>
          </a:prstGeom>
        </p:spPr>
      </p:pic>
      <p:sp>
        <p:nvSpPr>
          <p:cNvPr id="3" name="Tijdelijke aanduiding voor inhoud 2">
            <a:extLst>
              <a:ext uri="{FF2B5EF4-FFF2-40B4-BE49-F238E27FC236}">
                <a16:creationId xmlns:a16="http://schemas.microsoft.com/office/drawing/2014/main" id="{0F8F19DA-9DDE-3449-AEF5-2EE21FEB091A}"/>
              </a:ext>
            </a:extLst>
          </p:cNvPr>
          <p:cNvSpPr>
            <a:spLocks noGrp="1"/>
          </p:cNvSpPr>
          <p:nvPr>
            <p:ph idx="1"/>
          </p:nvPr>
        </p:nvSpPr>
        <p:spPr>
          <a:xfrm>
            <a:off x="6621072" y="2421683"/>
            <a:ext cx="4765949" cy="3353476"/>
          </a:xfrm>
        </p:spPr>
        <p:txBody>
          <a:bodyPr anchor="t">
            <a:normAutofit/>
          </a:bodyPr>
          <a:lstStyle/>
          <a:p>
            <a:r>
              <a:rPr lang="nl-NL" sz="1800" dirty="0">
                <a:solidFill>
                  <a:srgbClr val="000000"/>
                </a:solidFill>
              </a:rPr>
              <a:t>Kleur en smaak aan je eten.</a:t>
            </a:r>
          </a:p>
          <a:p>
            <a:r>
              <a:rPr lang="nl-NL" sz="1800" dirty="0">
                <a:solidFill>
                  <a:srgbClr val="000000"/>
                </a:solidFill>
              </a:rPr>
              <a:t>Minder zout</a:t>
            </a:r>
          </a:p>
          <a:p>
            <a:r>
              <a:rPr lang="nl-NL" sz="1800" dirty="0">
                <a:solidFill>
                  <a:srgbClr val="000000"/>
                </a:solidFill>
              </a:rPr>
              <a:t>Mogelijke geneeskrachtige werking</a:t>
            </a:r>
          </a:p>
          <a:p>
            <a:r>
              <a:rPr lang="nl-NL" sz="1800" dirty="0">
                <a:solidFill>
                  <a:srgbClr val="000000"/>
                </a:solidFill>
              </a:rPr>
              <a:t>Ga op onderzoek uit en experimenteer (indien je het leuk vindt</a:t>
            </a:r>
            <a:r>
              <a:rPr lang="nl-NL" sz="1800" dirty="0">
                <a:solidFill>
                  <a:srgbClr val="000000"/>
                </a:solidFill>
                <a:sym typeface="Wingdings" pitchFamily="2" charset="2"/>
              </a:rPr>
              <a:t>)</a:t>
            </a:r>
            <a:endParaRPr lang="nl-NL" sz="1800" dirty="0">
              <a:solidFill>
                <a:srgbClr val="000000"/>
              </a:solidFill>
            </a:endParaRPr>
          </a:p>
        </p:txBody>
      </p:sp>
    </p:spTree>
    <p:extLst>
      <p:ext uri="{BB962C8B-B14F-4D97-AF65-F5344CB8AC3E}">
        <p14:creationId xmlns:p14="http://schemas.microsoft.com/office/powerpoint/2010/main" val="342459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598E1D0-8C5B-9145-B08D-0D841267B838}"/>
              </a:ext>
            </a:extLst>
          </p:cNvPr>
          <p:cNvSpPr>
            <a:spLocks noGrp="1"/>
          </p:cNvSpPr>
          <p:nvPr>
            <p:ph type="title"/>
          </p:nvPr>
        </p:nvSpPr>
        <p:spPr>
          <a:xfrm>
            <a:off x="640079" y="2053641"/>
            <a:ext cx="3669161" cy="2760098"/>
          </a:xfrm>
        </p:spPr>
        <p:txBody>
          <a:bodyPr>
            <a:normAutofit/>
          </a:bodyPr>
          <a:lstStyle/>
          <a:p>
            <a:r>
              <a:rPr lang="nl-NL" sz="4100">
                <a:solidFill>
                  <a:srgbClr val="FFFFFF"/>
                </a:solidFill>
              </a:rPr>
              <a:t>Geneeskrachtige werking van kruiden.</a:t>
            </a:r>
            <a:br>
              <a:rPr lang="nl-NL" sz="4100">
                <a:solidFill>
                  <a:srgbClr val="FFFFFF"/>
                </a:solidFill>
              </a:rPr>
            </a:br>
            <a:endParaRPr lang="nl-NL" sz="4100">
              <a:solidFill>
                <a:srgbClr val="FFFFFF"/>
              </a:solidFill>
            </a:endParaRPr>
          </a:p>
        </p:txBody>
      </p:sp>
      <p:sp>
        <p:nvSpPr>
          <p:cNvPr id="3" name="Tijdelijke aanduiding voor inhoud 2">
            <a:extLst>
              <a:ext uri="{FF2B5EF4-FFF2-40B4-BE49-F238E27FC236}">
                <a16:creationId xmlns:a16="http://schemas.microsoft.com/office/drawing/2014/main" id="{17210A46-0191-7E4D-9583-FDD0C2EE9164}"/>
              </a:ext>
            </a:extLst>
          </p:cNvPr>
          <p:cNvSpPr>
            <a:spLocks noGrp="1"/>
          </p:cNvSpPr>
          <p:nvPr>
            <p:ph idx="1"/>
          </p:nvPr>
        </p:nvSpPr>
        <p:spPr>
          <a:xfrm>
            <a:off x="6090574" y="801866"/>
            <a:ext cx="5306084" cy="5230634"/>
          </a:xfrm>
        </p:spPr>
        <p:txBody>
          <a:bodyPr anchor="ctr">
            <a:normAutofit/>
          </a:bodyPr>
          <a:lstStyle/>
          <a:p>
            <a:r>
              <a:rPr lang="nl-NL" sz="2200" dirty="0">
                <a:solidFill>
                  <a:srgbClr val="000000"/>
                </a:solidFill>
              </a:rPr>
              <a:t>Kruidengeneeskunde is bij net zo oud als de eerste mensen. Deze kwamen er al snel genoeg achter dat deze planten mensen konden genezen. De geneeskrachtige werking van kruiden is door vele culturen geaccepteerd, al duizenden jaren lang. Misschien nog wel indrukwekkender is het feit dat meer dan de helft van onze huidige geneesmiddelen zijn afgeleid van medicinale planten.</a:t>
            </a:r>
          </a:p>
          <a:p>
            <a:r>
              <a:rPr lang="nl-NL" sz="2200" dirty="0">
                <a:solidFill>
                  <a:srgbClr val="000000"/>
                </a:solidFill>
              </a:rPr>
              <a:t>De moderne geneeskunde met al zijn pillen en dure operaties is nauwelijks 200 jaar oud, kruidengeneeskunde is echter al gemakkelijk tienduizenden jaren oud.</a:t>
            </a:r>
          </a:p>
          <a:p>
            <a:endParaRPr lang="nl-NL" sz="2200" dirty="0">
              <a:solidFill>
                <a:srgbClr val="000000"/>
              </a:solidFill>
            </a:endParaRPr>
          </a:p>
        </p:txBody>
      </p:sp>
    </p:spTree>
    <p:extLst>
      <p:ext uri="{BB962C8B-B14F-4D97-AF65-F5344CB8AC3E}">
        <p14:creationId xmlns:p14="http://schemas.microsoft.com/office/powerpoint/2010/main" val="1351859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32A01-C3F8-F741-B950-2407BC178CDE}"/>
              </a:ext>
            </a:extLst>
          </p:cNvPr>
          <p:cNvSpPr>
            <a:spLocks noGrp="1"/>
          </p:cNvSpPr>
          <p:nvPr>
            <p:ph type="title"/>
          </p:nvPr>
        </p:nvSpPr>
        <p:spPr>
          <a:xfrm>
            <a:off x="7688729" y="640263"/>
            <a:ext cx="3660327" cy="1344975"/>
          </a:xfrm>
        </p:spPr>
        <p:txBody>
          <a:bodyPr>
            <a:normAutofit/>
          </a:bodyPr>
          <a:lstStyle/>
          <a:p>
            <a:r>
              <a:rPr lang="nl-NL" sz="4000"/>
              <a:t>Veel besproken…</a:t>
            </a:r>
          </a:p>
        </p:txBody>
      </p:sp>
      <p:sp>
        <p:nvSpPr>
          <p:cNvPr id="23" name="Rectangle 22">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binnen, neerleggen, gevuld, liggen&#10;&#10;Automatisch gegenereerde beschrijving">
            <a:extLst>
              <a:ext uri="{FF2B5EF4-FFF2-40B4-BE49-F238E27FC236}">
                <a16:creationId xmlns:a16="http://schemas.microsoft.com/office/drawing/2014/main" id="{F5E9CF2A-D151-4B40-B051-4662CA3B7BAB}"/>
              </a:ext>
            </a:extLst>
          </p:cNvPr>
          <p:cNvPicPr>
            <a:picLocks noChangeAspect="1"/>
          </p:cNvPicPr>
          <p:nvPr/>
        </p:nvPicPr>
        <p:blipFill rotWithShape="1">
          <a:blip r:embed="rId2"/>
          <a:srcRect l="10035" r="13396" b="1"/>
          <a:stretch/>
        </p:blipFill>
        <p:spPr>
          <a:xfrm>
            <a:off x="699516" y="495300"/>
            <a:ext cx="6565392" cy="5705856"/>
          </a:xfrm>
          <a:prstGeom prst="rect">
            <a:avLst/>
          </a:prstGeom>
        </p:spPr>
      </p:pic>
      <p:sp>
        <p:nvSpPr>
          <p:cNvPr id="3" name="Tijdelijke aanduiding voor inhoud 2">
            <a:extLst>
              <a:ext uri="{FF2B5EF4-FFF2-40B4-BE49-F238E27FC236}">
                <a16:creationId xmlns:a16="http://schemas.microsoft.com/office/drawing/2014/main" id="{6B49EBED-3D6E-6F44-820D-C881C2758D19}"/>
              </a:ext>
            </a:extLst>
          </p:cNvPr>
          <p:cNvSpPr>
            <a:spLocks noGrp="1"/>
          </p:cNvSpPr>
          <p:nvPr>
            <p:ph idx="1"/>
          </p:nvPr>
        </p:nvSpPr>
        <p:spPr>
          <a:xfrm>
            <a:off x="7688034" y="2121762"/>
            <a:ext cx="3657600" cy="4092771"/>
          </a:xfrm>
        </p:spPr>
        <p:txBody>
          <a:bodyPr>
            <a:normAutofit fontScale="85000" lnSpcReduction="10000"/>
          </a:bodyPr>
          <a:lstStyle/>
          <a:p>
            <a:r>
              <a:rPr lang="nl-NL" sz="1800" dirty="0"/>
              <a:t>Het is een hype die al jaren hardnekkig standhoudt: de specerij </a:t>
            </a:r>
            <a:r>
              <a:rPr lang="nl-NL" sz="1800" b="1" dirty="0"/>
              <a:t>kurkuma</a:t>
            </a:r>
            <a:r>
              <a:rPr lang="nl-NL" sz="1800" dirty="0"/>
              <a:t> (geelwortel) die in de Aziatische keuken wordt gebruikt zou een </a:t>
            </a:r>
            <a:r>
              <a:rPr lang="nl-NL" sz="1800" b="1" dirty="0"/>
              <a:t>geneeskrachtige werking</a:t>
            </a:r>
            <a:r>
              <a:rPr lang="nl-NL" sz="1800" dirty="0"/>
              <a:t> hebben op kanker. </a:t>
            </a:r>
            <a:r>
              <a:rPr lang="nl-NL" sz="1800" dirty="0" err="1"/>
              <a:t>Curcumine</a:t>
            </a:r>
            <a:r>
              <a:rPr lang="nl-NL" sz="1800" dirty="0"/>
              <a:t>, de werkzame stof uit </a:t>
            </a:r>
            <a:r>
              <a:rPr lang="nl-NL" sz="1800" b="1" dirty="0"/>
              <a:t>kurkuma</a:t>
            </a:r>
            <a:r>
              <a:rPr lang="nl-NL" sz="1800" dirty="0"/>
              <a:t>, zou in staat zijn om kankercellen op te ruimen. Bewijs hiervoor werd in dierproeven gevonden.</a:t>
            </a:r>
          </a:p>
          <a:p>
            <a:r>
              <a:rPr lang="nl-NL" sz="1800" dirty="0">
                <a:hlinkClick r:id="rId3"/>
              </a:rPr>
              <a:t>https://www.ad.nl/gezond/onderzoekers-erasmus-mc-pas-op-met-kurkuma~aa795b9a/</a:t>
            </a:r>
            <a:endParaRPr lang="nl-NL" sz="1800" dirty="0"/>
          </a:p>
          <a:p>
            <a:r>
              <a:rPr lang="nl-NL" sz="1800" dirty="0"/>
              <a:t>Wat als je vragen krijgt in de praktijk?</a:t>
            </a:r>
          </a:p>
          <a:p>
            <a:r>
              <a:rPr lang="nl-NL" sz="1800" dirty="0"/>
              <a:t>Je kunt alleen aangeven dat er wetenschappelijke onderzoeken gedaan worden. Je geeft daarover geen advies.</a:t>
            </a:r>
          </a:p>
          <a:p>
            <a:endParaRPr lang="nl-NL" sz="1800" dirty="0"/>
          </a:p>
        </p:txBody>
      </p:sp>
    </p:spTree>
    <p:extLst>
      <p:ext uri="{BB962C8B-B14F-4D97-AF65-F5344CB8AC3E}">
        <p14:creationId xmlns:p14="http://schemas.microsoft.com/office/powerpoint/2010/main" val="2392081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bord, voedsel, tafel, zitten&#10;&#10;Automatisch gegenereerde beschrijving">
            <a:extLst>
              <a:ext uri="{FF2B5EF4-FFF2-40B4-BE49-F238E27FC236}">
                <a16:creationId xmlns:a16="http://schemas.microsoft.com/office/drawing/2014/main" id="{6E9F0A1A-AA4A-9242-AC2C-F71B3B7C9196}"/>
              </a:ext>
            </a:extLst>
          </p:cNvPr>
          <p:cNvPicPr>
            <a:picLocks noChangeAspect="1"/>
          </p:cNvPicPr>
          <p:nvPr/>
        </p:nvPicPr>
        <p:blipFill rotWithShape="1">
          <a:blip r:embed="rId2"/>
          <a:srcRect t="9274"/>
          <a:stretch/>
        </p:blipFill>
        <p:spPr>
          <a:xfrm>
            <a:off x="20" y="10"/>
            <a:ext cx="12191980" cy="6857990"/>
          </a:xfrm>
          <a:prstGeom prst="rect">
            <a:avLst/>
          </a:prstGeom>
        </p:spPr>
      </p:pic>
      <p:sp>
        <p:nvSpPr>
          <p:cNvPr id="16"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E05029-8D15-8B43-9313-1E0E4B665718}"/>
              </a:ext>
            </a:extLst>
          </p:cNvPr>
          <p:cNvSpPr>
            <a:spLocks noGrp="1"/>
          </p:cNvSpPr>
          <p:nvPr>
            <p:ph type="title"/>
          </p:nvPr>
        </p:nvSpPr>
        <p:spPr>
          <a:xfrm>
            <a:off x="7749985" y="640263"/>
            <a:ext cx="3759240" cy="1344975"/>
          </a:xfrm>
        </p:spPr>
        <p:txBody>
          <a:bodyPr>
            <a:normAutofit/>
          </a:bodyPr>
          <a:lstStyle/>
          <a:p>
            <a:r>
              <a:rPr lang="nl-NL" sz="4000" dirty="0"/>
              <a:t>Nog een klein voorbeeld</a:t>
            </a:r>
          </a:p>
        </p:txBody>
      </p:sp>
      <p:sp>
        <p:nvSpPr>
          <p:cNvPr id="17" name="Content Placeholder 8">
            <a:extLst>
              <a:ext uri="{FF2B5EF4-FFF2-40B4-BE49-F238E27FC236}">
                <a16:creationId xmlns:a16="http://schemas.microsoft.com/office/drawing/2014/main" id="{315D5D37-70D1-4F1E-A2A3-B62E25AADDBF}"/>
              </a:ext>
            </a:extLst>
          </p:cNvPr>
          <p:cNvSpPr>
            <a:spLocks noGrp="1"/>
          </p:cNvSpPr>
          <p:nvPr>
            <p:ph idx="1"/>
          </p:nvPr>
        </p:nvSpPr>
        <p:spPr>
          <a:xfrm>
            <a:off x="7749290" y="2121763"/>
            <a:ext cx="3764826" cy="3773010"/>
          </a:xfrm>
        </p:spPr>
        <p:txBody>
          <a:bodyPr>
            <a:normAutofit/>
          </a:bodyPr>
          <a:lstStyle/>
          <a:p>
            <a:r>
              <a:rPr lang="nl-NL" sz="1300" dirty="0"/>
              <a:t>Gember zit boordevol mineralen zoals mangaan, </a:t>
            </a:r>
            <a:r>
              <a:rPr lang="nl-NL" sz="1300" dirty="0">
                <a:hlinkClick r:id="rId3"/>
              </a:rPr>
              <a:t>kalium</a:t>
            </a:r>
            <a:r>
              <a:rPr lang="nl-NL" sz="1300" dirty="0"/>
              <a:t>, </a:t>
            </a:r>
            <a:r>
              <a:rPr lang="nl-NL" sz="1300" dirty="0">
                <a:hlinkClick r:id="rId4"/>
              </a:rPr>
              <a:t>magnesium</a:t>
            </a:r>
            <a:r>
              <a:rPr lang="nl-NL" sz="1300" dirty="0"/>
              <a:t> en koper, met antioxidanten en met vitamines zoals B5 en B6.</a:t>
            </a:r>
          </a:p>
          <a:p>
            <a:r>
              <a:rPr lang="nl-NL" sz="1300" dirty="0"/>
              <a:t>In traditionele Chinese geneeskunde wordt gember niet voor niets al duizenden jaren gebruikt vanwege zijn ontstekingsremmende, immuun versterkende en antikanker werking.</a:t>
            </a:r>
          </a:p>
          <a:p>
            <a:endParaRPr lang="nl-NL" sz="1300" dirty="0"/>
          </a:p>
          <a:p>
            <a:pPr marL="0" indent="0">
              <a:buNone/>
            </a:pPr>
            <a:r>
              <a:rPr lang="nl-NL" sz="1300" dirty="0" err="1"/>
              <a:t>Bron:https</a:t>
            </a:r>
            <a:r>
              <a:rPr lang="nl-NL" sz="1300" dirty="0"/>
              <a:t>://kruidenmix-</a:t>
            </a:r>
            <a:r>
              <a:rPr lang="nl-NL" sz="1300" dirty="0" err="1"/>
              <a:t>maken.nl</a:t>
            </a:r>
            <a:r>
              <a:rPr lang="nl-NL" sz="1300" dirty="0"/>
              <a:t>/page/4294969115/wat-is-gember-en-waarom-is-het-zo-gezond-gebruik-bewaren-en-recepten</a:t>
            </a:r>
          </a:p>
          <a:p>
            <a:pPr marL="0" indent="0">
              <a:buNone/>
            </a:pPr>
            <a:endParaRPr lang="nl-NL" sz="1300" dirty="0"/>
          </a:p>
          <a:p>
            <a:pPr marL="0" indent="0">
              <a:buNone/>
            </a:pPr>
            <a:endParaRPr lang="nl-NL" sz="1300" dirty="0"/>
          </a:p>
          <a:p>
            <a:endParaRPr lang="en-US" sz="1800" dirty="0"/>
          </a:p>
        </p:txBody>
      </p:sp>
    </p:spTree>
    <p:extLst>
      <p:ext uri="{BB962C8B-B14F-4D97-AF65-F5344CB8AC3E}">
        <p14:creationId xmlns:p14="http://schemas.microsoft.com/office/powerpoint/2010/main" val="68067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bord, voedsel, tafel, zitten&#10;&#10;Automatisch gegenereerde beschrijving">
            <a:extLst>
              <a:ext uri="{FF2B5EF4-FFF2-40B4-BE49-F238E27FC236}">
                <a16:creationId xmlns:a16="http://schemas.microsoft.com/office/drawing/2014/main" id="{6E9F0A1A-AA4A-9242-AC2C-F71B3B7C9196}"/>
              </a:ext>
            </a:extLst>
          </p:cNvPr>
          <p:cNvPicPr>
            <a:picLocks noChangeAspect="1"/>
          </p:cNvPicPr>
          <p:nvPr/>
        </p:nvPicPr>
        <p:blipFill rotWithShape="1">
          <a:blip r:embed="rId2"/>
          <a:srcRect t="9274"/>
          <a:stretch/>
        </p:blipFill>
        <p:spPr>
          <a:xfrm>
            <a:off x="20" y="10"/>
            <a:ext cx="12191980" cy="6857990"/>
          </a:xfrm>
          <a:prstGeom prst="rect">
            <a:avLst/>
          </a:prstGeom>
        </p:spPr>
      </p:pic>
      <p:sp>
        <p:nvSpPr>
          <p:cNvPr id="16"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E05029-8D15-8B43-9313-1E0E4B665718}"/>
              </a:ext>
            </a:extLst>
          </p:cNvPr>
          <p:cNvSpPr>
            <a:spLocks noGrp="1"/>
          </p:cNvSpPr>
          <p:nvPr>
            <p:ph type="title"/>
          </p:nvPr>
        </p:nvSpPr>
        <p:spPr>
          <a:xfrm>
            <a:off x="7749985" y="640263"/>
            <a:ext cx="3759240" cy="1344975"/>
          </a:xfrm>
        </p:spPr>
        <p:txBody>
          <a:bodyPr>
            <a:normAutofit/>
          </a:bodyPr>
          <a:lstStyle/>
          <a:p>
            <a:r>
              <a:rPr lang="nl-NL" sz="4000" dirty="0"/>
              <a:t>Nog een klein voorbeeld</a:t>
            </a:r>
          </a:p>
        </p:txBody>
      </p:sp>
      <p:sp>
        <p:nvSpPr>
          <p:cNvPr id="17" name="Content Placeholder 8">
            <a:extLst>
              <a:ext uri="{FF2B5EF4-FFF2-40B4-BE49-F238E27FC236}">
                <a16:creationId xmlns:a16="http://schemas.microsoft.com/office/drawing/2014/main" id="{315D5D37-70D1-4F1E-A2A3-B62E25AADDBF}"/>
              </a:ext>
            </a:extLst>
          </p:cNvPr>
          <p:cNvSpPr>
            <a:spLocks noGrp="1"/>
          </p:cNvSpPr>
          <p:nvPr>
            <p:ph idx="1"/>
          </p:nvPr>
        </p:nvSpPr>
        <p:spPr>
          <a:xfrm>
            <a:off x="7749290" y="2121763"/>
            <a:ext cx="3764826" cy="3773010"/>
          </a:xfrm>
        </p:spPr>
        <p:txBody>
          <a:bodyPr>
            <a:normAutofit fontScale="55000" lnSpcReduction="20000"/>
          </a:bodyPr>
          <a:lstStyle/>
          <a:p>
            <a:r>
              <a:rPr lang="nl-NL" dirty="0"/>
              <a:t>Gember zit boordevol antioxidanten..</a:t>
            </a:r>
          </a:p>
          <a:p>
            <a:r>
              <a:rPr lang="nl-NL" dirty="0"/>
              <a:t>Gember bevordert de spijsvertering en helpt tegen buikkrampen.</a:t>
            </a:r>
          </a:p>
          <a:p>
            <a:r>
              <a:rPr lang="nl-NL" dirty="0"/>
              <a:t>Gember zorgt dat je niet zo gauw misselijk wordt, bijvoorbeeld in de auto.</a:t>
            </a:r>
          </a:p>
          <a:p>
            <a:r>
              <a:rPr lang="nl-NL" dirty="0"/>
              <a:t>Gember stimuleert de doorbloeding en reguleert de bloeddruk.</a:t>
            </a:r>
          </a:p>
          <a:p>
            <a:r>
              <a:rPr lang="nl-NL" dirty="0"/>
              <a:t>Gember remt en bestrijdt ontstekingen.</a:t>
            </a:r>
          </a:p>
          <a:p>
            <a:r>
              <a:rPr lang="nl-NL" dirty="0"/>
              <a:t>Gember bestrijdt spierpijn.</a:t>
            </a:r>
          </a:p>
          <a:p>
            <a:r>
              <a:rPr lang="nl-NL" dirty="0"/>
              <a:t>Gember help het lichaam om micro-organismen te bestrijden</a:t>
            </a:r>
          </a:p>
          <a:p>
            <a:r>
              <a:rPr lang="nl-NL" dirty="0"/>
              <a:t>Gember verwarmt het lichaam.</a:t>
            </a:r>
          </a:p>
          <a:p>
            <a:r>
              <a:rPr lang="nl-NL" dirty="0"/>
              <a:t>Gember helpt het lichaam om je cholesterol onder controle te houden.</a:t>
            </a:r>
          </a:p>
          <a:p>
            <a:r>
              <a:rPr lang="nl-NL" dirty="0"/>
              <a:t>Gember is werkzaam tegen Alzheimer</a:t>
            </a:r>
          </a:p>
          <a:p>
            <a:endParaRPr lang="en-US" sz="1800" dirty="0"/>
          </a:p>
        </p:txBody>
      </p:sp>
    </p:spTree>
    <p:extLst>
      <p:ext uri="{BB962C8B-B14F-4D97-AF65-F5344CB8AC3E}">
        <p14:creationId xmlns:p14="http://schemas.microsoft.com/office/powerpoint/2010/main" val="3789978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4E0C8D8-8358-41AF-AAFD-B380FF03B72C}"/>
              </a:ext>
            </a:extLst>
          </p:cNvPr>
          <p:cNvPicPr>
            <a:picLocks noGrp="1" noChangeAspect="1"/>
          </p:cNvPicPr>
          <p:nvPr>
            <p:ph idx="1"/>
          </p:nvPr>
        </p:nvPicPr>
        <p:blipFill rotWithShape="1">
          <a:blip r:embed="rId2"/>
          <a:srcRect l="3089" r="8022"/>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C86CFAA9-C13D-43C5-ADCB-77DB2668E0EE}"/>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br>
              <a:rPr lang="en-US" sz="3600" dirty="0"/>
            </a:br>
            <a:r>
              <a:rPr lang="en-US" sz="3600" dirty="0" err="1"/>
              <a:t>Eigenschappen</a:t>
            </a:r>
            <a:r>
              <a:rPr lang="en-US" sz="3600" dirty="0"/>
              <a:t> </a:t>
            </a:r>
            <a:r>
              <a:rPr lang="en-US" sz="3600" dirty="0" err="1"/>
              <a:t>Kruiden</a:t>
            </a:r>
            <a:endParaRPr lang="en-US" sz="3600" dirty="0"/>
          </a:p>
        </p:txBody>
      </p:sp>
      <p:cxnSp>
        <p:nvCxnSpPr>
          <p:cNvPr id="18"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0412472A-E278-4B10-8DD1-0321588252CE}"/>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500"/>
              <a:t>Verse kruiden geven geur, kleur en smaak aan je gerechten</a:t>
            </a:r>
          </a:p>
          <a:p>
            <a:pPr marL="285750" indent="-228600">
              <a:lnSpc>
                <a:spcPct val="90000"/>
              </a:lnSpc>
              <a:spcAft>
                <a:spcPts val="600"/>
              </a:spcAft>
              <a:buFont typeface="Arial" panose="020B0604020202020204" pitchFamily="34" charset="0"/>
              <a:buChar char="•"/>
            </a:pPr>
            <a:r>
              <a:rPr lang="en-US" sz="1500"/>
              <a:t>Kruiden werken op een holistische manier.</a:t>
            </a:r>
            <a:br>
              <a:rPr lang="en-US" sz="1500"/>
            </a:br>
            <a:r>
              <a:rPr lang="en-US" sz="1500"/>
              <a:t>Dit betekent dat ze bepaalde </a:t>
            </a:r>
            <a:r>
              <a:rPr lang="en-US" sz="1500" i="1"/>
              <a:t>delen</a:t>
            </a:r>
            <a:r>
              <a:rPr lang="en-US" sz="1500"/>
              <a:t> van ons lichaam beïnvloeden, in plaats van één bepaald symptoom te behandelen.</a:t>
            </a:r>
          </a:p>
          <a:p>
            <a:pPr marL="285750" indent="-228600">
              <a:lnSpc>
                <a:spcPct val="90000"/>
              </a:lnSpc>
              <a:spcAft>
                <a:spcPts val="600"/>
              </a:spcAft>
              <a:buFont typeface="Arial" panose="020B0604020202020204" pitchFamily="34" charset="0"/>
              <a:buChar char="•"/>
            </a:pPr>
            <a:r>
              <a:rPr lang="en-US" sz="1500"/>
              <a:t>Veel kruiden voeden en herstellen de systemen van het lichaam en onze inwendige organen. Hierdoor kunnen ze zich genezen en functioneren zoals oorspronkelijk bedoeld is.</a:t>
            </a:r>
          </a:p>
          <a:p>
            <a:pPr marL="285750" indent="-228600">
              <a:lnSpc>
                <a:spcPct val="90000"/>
              </a:lnSpc>
              <a:spcAft>
                <a:spcPts val="600"/>
              </a:spcAft>
              <a:buFont typeface="Arial" panose="020B0604020202020204" pitchFamily="34" charset="0"/>
              <a:buChar char="•"/>
            </a:pPr>
            <a:endParaRPr lang="en-US" sz="1500"/>
          </a:p>
        </p:txBody>
      </p:sp>
    </p:spTree>
    <p:extLst>
      <p:ext uri="{BB962C8B-B14F-4D97-AF65-F5344CB8AC3E}">
        <p14:creationId xmlns:p14="http://schemas.microsoft.com/office/powerpoint/2010/main" val="1894872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70A63A-723F-44B6-B446-8CA4668248EC}"/>
              </a:ext>
            </a:extLst>
          </p:cNvPr>
          <p:cNvSpPr>
            <a:spLocks noGrp="1"/>
          </p:cNvSpPr>
          <p:nvPr>
            <p:ph type="title"/>
          </p:nvPr>
        </p:nvSpPr>
        <p:spPr>
          <a:xfrm>
            <a:off x="6092326" y="802955"/>
            <a:ext cx="5290594" cy="1454051"/>
          </a:xfrm>
        </p:spPr>
        <p:txBody>
          <a:bodyPr anchor="b">
            <a:normAutofit/>
          </a:bodyPr>
          <a:lstStyle/>
          <a:p>
            <a:r>
              <a:rPr lang="nl-NL" sz="3600">
                <a:solidFill>
                  <a:schemeClr val="tx2"/>
                </a:solidFill>
              </a:rPr>
              <a:t>Kruid of specerij? </a:t>
            </a:r>
          </a:p>
        </p:txBody>
      </p:sp>
      <p:pic>
        <p:nvPicPr>
          <p:cNvPr id="4" name="Afbeelding 3">
            <a:extLst>
              <a:ext uri="{FF2B5EF4-FFF2-40B4-BE49-F238E27FC236}">
                <a16:creationId xmlns:a16="http://schemas.microsoft.com/office/drawing/2014/main" id="{3AC21DEB-E003-4215-85EA-18C9406531D4}"/>
              </a:ext>
            </a:extLst>
          </p:cNvPr>
          <p:cNvPicPr>
            <a:picLocks noChangeAspect="1"/>
          </p:cNvPicPr>
          <p:nvPr/>
        </p:nvPicPr>
        <p:blipFill rotWithShape="1">
          <a:blip r:embed="rId2"/>
          <a:srcRect l="10431" r="9957" b="-2"/>
          <a:stretch/>
        </p:blipFill>
        <p:spPr>
          <a:xfrm>
            <a:off x="-3" y="2345922"/>
            <a:ext cx="5375372" cy="4507038"/>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5" name="Afbeelding 4">
            <a:extLst>
              <a:ext uri="{FF2B5EF4-FFF2-40B4-BE49-F238E27FC236}">
                <a16:creationId xmlns:a16="http://schemas.microsoft.com/office/drawing/2014/main" id="{8B5F0C5E-2048-424A-B822-391049F6EF51}"/>
              </a:ext>
            </a:extLst>
          </p:cNvPr>
          <p:cNvPicPr>
            <a:picLocks noChangeAspect="1"/>
          </p:cNvPicPr>
          <p:nvPr/>
        </p:nvPicPr>
        <p:blipFill rotWithShape="1">
          <a:blip r:embed="rId3"/>
          <a:srcRect r="5572" b="-4"/>
          <a:stretch/>
        </p:blipFill>
        <p:spPr>
          <a:xfrm>
            <a:off x="1473075" y="2"/>
            <a:ext cx="4431339" cy="2499013"/>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25" name="Group 11">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13" name="Freeform: Shape 12">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3">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8" name="Group 17">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19" name="Freeform: Shape 18">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ijdelijke aanduiding voor inhoud 2">
            <a:extLst>
              <a:ext uri="{FF2B5EF4-FFF2-40B4-BE49-F238E27FC236}">
                <a16:creationId xmlns:a16="http://schemas.microsoft.com/office/drawing/2014/main" id="{58AD12F2-1E8F-45A4-B4DE-CC6BF60DD35C}"/>
              </a:ext>
            </a:extLst>
          </p:cNvPr>
          <p:cNvSpPr>
            <a:spLocks noGrp="1"/>
          </p:cNvSpPr>
          <p:nvPr>
            <p:ph idx="1"/>
          </p:nvPr>
        </p:nvSpPr>
        <p:spPr>
          <a:xfrm>
            <a:off x="6092326" y="2421682"/>
            <a:ext cx="5286665" cy="3639289"/>
          </a:xfrm>
        </p:spPr>
        <p:txBody>
          <a:bodyPr anchor="ctr">
            <a:normAutofit lnSpcReduction="10000"/>
          </a:bodyPr>
          <a:lstStyle/>
          <a:p>
            <a:r>
              <a:rPr lang="nl-NL" sz="1700" dirty="0">
                <a:solidFill>
                  <a:schemeClr val="tx2"/>
                </a:solidFill>
              </a:rPr>
              <a:t>Verschil kruiden en specerijen door klimaat en smaak</a:t>
            </a:r>
          </a:p>
          <a:p>
            <a:r>
              <a:rPr lang="nl-NL" sz="1700" dirty="0">
                <a:solidFill>
                  <a:schemeClr val="tx2"/>
                </a:solidFill>
              </a:rPr>
              <a:t>Specerijen komen voornamelijk uit een tropisch/subtropisch klimaat en kruiden over het algemeen uit een gematigd klimaat.</a:t>
            </a:r>
          </a:p>
          <a:p>
            <a:r>
              <a:rPr lang="nl-NL" sz="1700" dirty="0">
                <a:solidFill>
                  <a:schemeClr val="tx2"/>
                </a:solidFill>
              </a:rPr>
              <a:t>Van specerijen worden soms van een plant de bloemknoppen (kruidnagel), soms meeldraden (saffraan), soms zaadjes (mosterd, venkel, karwij) maar ook wortel, vrucht, bast en wortelstok gebruikt. </a:t>
            </a:r>
          </a:p>
          <a:p>
            <a:r>
              <a:rPr lang="nl-NL" sz="1700" dirty="0">
                <a:solidFill>
                  <a:schemeClr val="tx2"/>
                </a:solidFill>
              </a:rPr>
              <a:t>Een kruid wordt gedefinieerd als een kruidachtige plant die medicinale waarde heeft. </a:t>
            </a:r>
          </a:p>
          <a:p>
            <a:r>
              <a:rPr lang="nl-NL" sz="1700" dirty="0">
                <a:solidFill>
                  <a:schemeClr val="tx2"/>
                </a:solidFill>
              </a:rPr>
              <a:t>Met tuinkruiden worden de groene kruiden bedoeld. Deze werken mild stimulerend en zijn een bron van vitaminen.</a:t>
            </a:r>
          </a:p>
          <a:p>
            <a:pPr marL="0" indent="0">
              <a:buNone/>
            </a:pPr>
            <a:r>
              <a:rPr lang="nl-NL" sz="1200" dirty="0">
                <a:solidFill>
                  <a:schemeClr val="tx2"/>
                </a:solidFill>
              </a:rPr>
              <a:t>Bron: </a:t>
            </a:r>
            <a:r>
              <a:rPr lang="nl-NL" sz="1200" dirty="0" err="1">
                <a:solidFill>
                  <a:schemeClr val="tx2"/>
                </a:solidFill>
              </a:rPr>
              <a:t>voedingcentrum</a:t>
            </a:r>
            <a:r>
              <a:rPr lang="nl-NL" sz="1700" dirty="0">
                <a:solidFill>
                  <a:schemeClr val="tx2"/>
                </a:solidFill>
              </a:rPr>
              <a:t> </a:t>
            </a:r>
          </a:p>
          <a:p>
            <a:pPr marL="0" indent="0">
              <a:buNone/>
            </a:pPr>
            <a:endParaRPr lang="nl-NL" sz="1700" dirty="0">
              <a:solidFill>
                <a:schemeClr val="tx2"/>
              </a:solidFill>
            </a:endParaRPr>
          </a:p>
        </p:txBody>
      </p:sp>
    </p:spTree>
    <p:extLst>
      <p:ext uri="{BB962C8B-B14F-4D97-AF65-F5344CB8AC3E}">
        <p14:creationId xmlns:p14="http://schemas.microsoft.com/office/powerpoint/2010/main" val="4264196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42BA55-0DB0-433A-B537-458255952521}"/>
              </a:ext>
            </a:extLst>
          </p:cNvPr>
          <p:cNvSpPr>
            <a:spLocks noGrp="1"/>
          </p:cNvSpPr>
          <p:nvPr>
            <p:ph type="title"/>
          </p:nvPr>
        </p:nvSpPr>
        <p:spPr>
          <a:xfrm>
            <a:off x="1123356" y="1188636"/>
            <a:ext cx="10142052" cy="1932515"/>
          </a:xfrm>
        </p:spPr>
        <p:txBody>
          <a:bodyPr vert="horz" lIns="91440" tIns="45720" rIns="91440" bIns="45720" rtlCol="0" anchor="ctr">
            <a:normAutofit/>
          </a:bodyPr>
          <a:lstStyle/>
          <a:p>
            <a:r>
              <a:rPr lang="en-US" sz="1500" b="1"/>
              <a:t>Signatuurleer</a:t>
            </a:r>
            <a:br>
              <a:rPr lang="en-US" sz="1500"/>
            </a:br>
            <a:br>
              <a:rPr lang="en-US" sz="1500"/>
            </a:br>
            <a:r>
              <a:rPr lang="en-US" sz="1500"/>
              <a:t>Sinds de Griekse en Romeinse oudheid werden uiterlijkheden van de plant in verband gebracht met de medicinale werking van de plant.</a:t>
            </a:r>
            <a:br>
              <a:rPr lang="en-US" sz="1500"/>
            </a:br>
            <a:r>
              <a:rPr lang="en-US" sz="1500"/>
              <a:t>In de middeleeuwen werd de signatuurleer een belangrijk uitgangspunt van de toenmalige geneeskunde.</a:t>
            </a:r>
            <a:br>
              <a:rPr lang="en-US" sz="1500"/>
            </a:br>
            <a:br>
              <a:rPr lang="en-US" sz="1500"/>
            </a:br>
            <a:r>
              <a:rPr lang="en-US" sz="1500"/>
              <a:t>De signatuurleer gaat grotendeels terug op Paracelsus (1493-1541, arts en theoloog uit Zwitserland). Hij stelde dat alle planten op aarde tot nut van de Mensheid zijn. </a:t>
            </a:r>
            <a:endParaRPr lang="en-US" sz="1500" dirty="0"/>
          </a:p>
        </p:txBody>
      </p:sp>
      <p:pic>
        <p:nvPicPr>
          <p:cNvPr id="14" name="Afbeelding 13">
            <a:extLst>
              <a:ext uri="{FF2B5EF4-FFF2-40B4-BE49-F238E27FC236}">
                <a16:creationId xmlns:a16="http://schemas.microsoft.com/office/drawing/2014/main" id="{E55FC816-A5CA-4CE5-B077-4BE4BB721779}"/>
              </a:ext>
            </a:extLst>
          </p:cNvPr>
          <p:cNvPicPr>
            <a:picLocks noChangeAspect="1"/>
          </p:cNvPicPr>
          <p:nvPr/>
        </p:nvPicPr>
        <p:blipFill rotWithShape="1">
          <a:blip r:embed="rId2"/>
          <a:srcRect l="20771" r="3451"/>
          <a:stretch/>
        </p:blipFill>
        <p:spPr>
          <a:xfrm>
            <a:off x="1123357" y="3018327"/>
            <a:ext cx="3533985" cy="2728198"/>
          </a:xfrm>
          <a:prstGeom prst="rect">
            <a:avLst/>
          </a:prstGeom>
        </p:spPr>
      </p:pic>
      <p:sp>
        <p:nvSpPr>
          <p:cNvPr id="8" name="Tekstvak 7">
            <a:extLst>
              <a:ext uri="{FF2B5EF4-FFF2-40B4-BE49-F238E27FC236}">
                <a16:creationId xmlns:a16="http://schemas.microsoft.com/office/drawing/2014/main" id="{1FECDE61-6884-43CD-B510-66189EAE46E8}"/>
              </a:ext>
            </a:extLst>
          </p:cNvPr>
          <p:cNvSpPr txBox="1"/>
          <p:nvPr/>
        </p:nvSpPr>
        <p:spPr>
          <a:xfrm>
            <a:off x="4899991" y="2912165"/>
            <a:ext cx="4783505" cy="2814311"/>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400"/>
              <a:t>Voorbeeld: </a:t>
            </a:r>
          </a:p>
          <a:p>
            <a:pPr indent="-228600">
              <a:lnSpc>
                <a:spcPct val="90000"/>
              </a:lnSpc>
              <a:spcAft>
                <a:spcPts val="600"/>
              </a:spcAft>
              <a:buFont typeface="Arial" panose="020B0604020202020204" pitchFamily="34" charset="0"/>
              <a:buChar char="•"/>
            </a:pPr>
            <a:r>
              <a:rPr lang="en-US" sz="1400"/>
              <a:t>Kruipwortel ‘kruipt’ lang en ver onder de grond door. Dit staat voor kracht en onuitroeibaarheid</a:t>
            </a:r>
            <a:r>
              <a:rPr lang="en-US" sz="1400" b="1"/>
              <a:t>. </a:t>
            </a:r>
            <a:br>
              <a:rPr lang="en-US" sz="1400" b="1"/>
            </a:br>
            <a:endParaRPr lang="en-US" sz="1400"/>
          </a:p>
          <a:p>
            <a:pPr indent="-228600">
              <a:lnSpc>
                <a:spcPct val="90000"/>
              </a:lnSpc>
              <a:spcAft>
                <a:spcPts val="600"/>
              </a:spcAft>
              <a:buFont typeface="Arial" panose="020B0604020202020204" pitchFamily="34" charset="0"/>
              <a:buChar char="•"/>
            </a:pPr>
            <a:r>
              <a:rPr lang="en-US" sz="1400"/>
              <a:t>Werking: </a:t>
            </a:r>
          </a:p>
          <a:p>
            <a:pPr indent="-228600">
              <a:lnSpc>
                <a:spcPct val="90000"/>
              </a:lnSpc>
              <a:spcAft>
                <a:spcPts val="600"/>
              </a:spcAft>
              <a:buFont typeface="Arial" panose="020B0604020202020204" pitchFamily="34" charset="0"/>
              <a:buChar char="•"/>
            </a:pPr>
            <a:r>
              <a:rPr lang="en-US" sz="1400"/>
              <a:t>Planten met een kruipende wortelstok zijn veelal sterk, echte pionierplanten; ze ontzuren braakliggend terrein, verbeteren de aarde en maken deze klaar voor andere planten.</a:t>
            </a:r>
          </a:p>
          <a:p>
            <a:pPr indent="-228600">
              <a:lnSpc>
                <a:spcPct val="90000"/>
              </a:lnSpc>
              <a:spcAft>
                <a:spcPts val="600"/>
              </a:spcAft>
              <a:buFont typeface="Arial" panose="020B0604020202020204" pitchFamily="34" charset="0"/>
              <a:buChar char="•"/>
            </a:pPr>
            <a:r>
              <a:rPr lang="en-US" sz="1400"/>
              <a:t>Zulke planten werken bij de mens ook ontzurend en bevorderen het regeneratie- en doorzettingsvermogen, de weerstand.</a:t>
            </a:r>
          </a:p>
          <a:p>
            <a:pPr indent="-228600">
              <a:lnSpc>
                <a:spcPct val="90000"/>
              </a:lnSpc>
              <a:spcAft>
                <a:spcPts val="600"/>
              </a:spcAft>
              <a:buFont typeface="Arial" panose="020B0604020202020204" pitchFamily="34" charset="0"/>
              <a:buChar char="•"/>
            </a:pPr>
            <a:endParaRPr lang="en-US" sz="1400" i="1"/>
          </a:p>
          <a:p>
            <a:pPr indent="-228600">
              <a:lnSpc>
                <a:spcPct val="90000"/>
              </a:lnSpc>
              <a:spcAft>
                <a:spcPts val="600"/>
              </a:spcAft>
              <a:buFont typeface="Arial" panose="020B0604020202020204" pitchFamily="34" charset="0"/>
              <a:buChar char="•"/>
            </a:pPr>
            <a:r>
              <a:rPr lang="en-US" sz="1400" i="1"/>
              <a:t>Voorbeelden</a:t>
            </a:r>
            <a:r>
              <a:rPr lang="en-US" sz="1400"/>
              <a:t>: heermoes, braam, brandnetel, zevenblad, wilgenroosje.</a:t>
            </a:r>
          </a:p>
          <a:p>
            <a:pPr indent="-228600">
              <a:lnSpc>
                <a:spcPct val="90000"/>
              </a:lnSpc>
              <a:spcAft>
                <a:spcPts val="600"/>
              </a:spcAft>
              <a:buFont typeface="Arial" panose="020B0604020202020204" pitchFamily="34" charset="0"/>
              <a:buChar char="•"/>
            </a:pPr>
            <a:endParaRPr lang="en-US" sz="1100" dirty="0"/>
          </a:p>
        </p:txBody>
      </p:sp>
      <p:sp>
        <p:nvSpPr>
          <p:cNvPr id="10" name="Tekstvak 9">
            <a:extLst>
              <a:ext uri="{FF2B5EF4-FFF2-40B4-BE49-F238E27FC236}">
                <a16:creationId xmlns:a16="http://schemas.microsoft.com/office/drawing/2014/main" id="{C610C03A-2965-412D-8A6A-2496377F436F}"/>
              </a:ext>
            </a:extLst>
          </p:cNvPr>
          <p:cNvSpPr txBox="1"/>
          <p:nvPr/>
        </p:nvSpPr>
        <p:spPr>
          <a:xfrm>
            <a:off x="1526970" y="1644685"/>
            <a:ext cx="3163579" cy="369332"/>
          </a:xfrm>
          <a:prstGeom prst="rect">
            <a:avLst/>
          </a:prstGeom>
          <a:noFill/>
        </p:spPr>
        <p:txBody>
          <a:bodyPr wrap="square" rtlCol="0">
            <a:spAutoFit/>
          </a:bodyPr>
          <a:lstStyle/>
          <a:p>
            <a:pPr>
              <a:spcAft>
                <a:spcPts val="600"/>
              </a:spcAft>
            </a:pPr>
            <a:r>
              <a:rPr lang="nl-NL" dirty="0"/>
              <a:t> </a:t>
            </a:r>
            <a:endParaRPr lang="nl-NL"/>
          </a:p>
        </p:txBody>
      </p:sp>
    </p:spTree>
    <p:extLst>
      <p:ext uri="{BB962C8B-B14F-4D97-AF65-F5344CB8AC3E}">
        <p14:creationId xmlns:p14="http://schemas.microsoft.com/office/powerpoint/2010/main" val="3395133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el 7">
            <a:extLst>
              <a:ext uri="{FF2B5EF4-FFF2-40B4-BE49-F238E27FC236}">
                <a16:creationId xmlns:a16="http://schemas.microsoft.com/office/drawing/2014/main" id="{D0A37365-5EC3-C046-AA6E-74E87ECD302E}"/>
              </a:ext>
            </a:extLst>
          </p:cNvPr>
          <p:cNvSpPr>
            <a:spLocks noGrp="1"/>
          </p:cNvSpPr>
          <p:nvPr>
            <p:ph type="title"/>
          </p:nvPr>
        </p:nvSpPr>
        <p:spPr>
          <a:xfrm>
            <a:off x="6094105" y="802955"/>
            <a:ext cx="4977976" cy="1454051"/>
          </a:xfrm>
        </p:spPr>
        <p:txBody>
          <a:bodyPr>
            <a:normAutofit/>
          </a:bodyPr>
          <a:lstStyle/>
          <a:p>
            <a:r>
              <a:rPr lang="nl-NL">
                <a:solidFill>
                  <a:srgbClr val="000000"/>
                </a:solidFill>
              </a:rPr>
              <a:t>Wortels</a:t>
            </a: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12" descr="Afbeelding met tekst, kaart&#10;&#10;Automatisch gegenereerde beschrijving">
            <a:extLst>
              <a:ext uri="{FF2B5EF4-FFF2-40B4-BE49-F238E27FC236}">
                <a16:creationId xmlns:a16="http://schemas.microsoft.com/office/drawing/2014/main" id="{C6880049-8676-49A0-B8E5-B6053E53E35D}"/>
              </a:ext>
            </a:extLst>
          </p:cNvPr>
          <p:cNvPicPr>
            <a:picLocks noChangeAspect="1"/>
          </p:cNvPicPr>
          <p:nvPr/>
        </p:nvPicPr>
        <p:blipFill rotWithShape="1">
          <a:blip r:embed="rId3">
            <a:alphaModFix/>
          </a:blip>
          <a:srcRect t="11767" r="-2" b="6854"/>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7" name="Tijdelijke aanduiding voor inhoud 6">
            <a:extLst>
              <a:ext uri="{FF2B5EF4-FFF2-40B4-BE49-F238E27FC236}">
                <a16:creationId xmlns:a16="http://schemas.microsoft.com/office/drawing/2014/main" id="{DAD4E5E9-9C98-0B4B-BC50-9F2F1D9BE06F}"/>
              </a:ext>
            </a:extLst>
          </p:cNvPr>
          <p:cNvSpPr>
            <a:spLocks noGrp="1"/>
          </p:cNvSpPr>
          <p:nvPr>
            <p:ph idx="1"/>
          </p:nvPr>
        </p:nvSpPr>
        <p:spPr>
          <a:xfrm>
            <a:off x="6090574" y="2421682"/>
            <a:ext cx="4977578" cy="3639289"/>
          </a:xfrm>
        </p:spPr>
        <p:txBody>
          <a:bodyPr anchor="ctr">
            <a:normAutofit/>
          </a:bodyPr>
          <a:lstStyle/>
          <a:p>
            <a:pPr fontAlgn="base"/>
            <a:r>
              <a:rPr lang="nl-NL" sz="1400">
                <a:solidFill>
                  <a:srgbClr val="000000"/>
                </a:solidFill>
              </a:rPr>
              <a:t>Er is een verband tussen de vorm, structuur en wijze van groeien van de wortel met de aarding van de mens en de specifieke werking op de bovenpool.</a:t>
            </a:r>
          </a:p>
          <a:p>
            <a:pPr fontAlgn="base"/>
            <a:r>
              <a:rPr lang="nl-NL" sz="1400">
                <a:solidFill>
                  <a:srgbClr val="000000"/>
                </a:solidFill>
              </a:rPr>
              <a:t>Penwortel: deze planten bevorderen de aarding van de mens, helpt steviger (in het leven) te staan, geeft vaste grond onder de voeten.</a:t>
            </a:r>
          </a:p>
          <a:p>
            <a:pPr fontAlgn="base"/>
            <a:r>
              <a:rPr lang="nl-NL" sz="1400">
                <a:solidFill>
                  <a:srgbClr val="000000"/>
                </a:solidFill>
              </a:rPr>
              <a:t>Kruipwortel: deze hechten zich aan de aarde en zijn vaak onuitroeibaar. Hierdoor zijn ze van invloed op de weerstand en helpen ze het regeneratievermogen door te zetten.</a:t>
            </a:r>
          </a:p>
          <a:p>
            <a:pPr fontAlgn="base"/>
            <a:r>
              <a:rPr lang="nl-NL" sz="1400">
                <a:solidFill>
                  <a:srgbClr val="000000"/>
                </a:solidFill>
              </a:rPr>
              <a:t>Oppervlakkige wortel; laten zich makkelijk uit de grond trekken en hebben weinig aardekracht. Hierdoor helpen ze de mens wat luchtiger te worden.</a:t>
            </a:r>
          </a:p>
          <a:p>
            <a:pPr fontAlgn="base"/>
            <a:r>
              <a:rPr lang="nl-NL" sz="1400" i="1">
                <a:solidFill>
                  <a:srgbClr val="000000"/>
                </a:solidFill>
              </a:rPr>
              <a:t>Stengel</a:t>
            </a:r>
            <a:endParaRPr lang="nl-NL" sz="1400">
              <a:solidFill>
                <a:srgbClr val="000000"/>
              </a:solidFill>
            </a:endParaRPr>
          </a:p>
          <a:p>
            <a:pPr fontAlgn="base"/>
            <a:r>
              <a:rPr lang="nl-NL" sz="1400">
                <a:solidFill>
                  <a:srgbClr val="000000"/>
                </a:solidFill>
              </a:rPr>
              <a:t>De stengel bepaalt de stevigheid van de plant, zoals het skelet van de mens.</a:t>
            </a:r>
          </a:p>
          <a:p>
            <a:endParaRPr lang="nl-NL" sz="1400">
              <a:solidFill>
                <a:srgbClr val="000000"/>
              </a:solidFill>
            </a:endParaRPr>
          </a:p>
        </p:txBody>
      </p:sp>
    </p:spTree>
    <p:extLst>
      <p:ext uri="{BB962C8B-B14F-4D97-AF65-F5344CB8AC3E}">
        <p14:creationId xmlns:p14="http://schemas.microsoft.com/office/powerpoint/2010/main" val="1573202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07E15946-3471-419A-945C-FE184ACFCB2D}"/>
              </a:ext>
            </a:extLst>
          </p:cNvPr>
          <p:cNvPicPr>
            <a:picLocks noChangeAspect="1"/>
          </p:cNvPicPr>
          <p:nvPr/>
        </p:nvPicPr>
        <p:blipFill rotWithShape="1">
          <a:blip r:embed="rId2"/>
          <a:srcRect t="31563" r="-2" b="3766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Afbeelding 9">
            <a:extLst>
              <a:ext uri="{FF2B5EF4-FFF2-40B4-BE49-F238E27FC236}">
                <a16:creationId xmlns:a16="http://schemas.microsoft.com/office/drawing/2014/main" id="{39576F19-A519-4989-88E7-F2BD29E2ED87}"/>
              </a:ext>
            </a:extLst>
          </p:cNvPr>
          <p:cNvPicPr>
            <a:picLocks noChangeAspect="1"/>
          </p:cNvPicPr>
          <p:nvPr/>
        </p:nvPicPr>
        <p:blipFill rotWithShape="1">
          <a:blip r:embed="rId3"/>
          <a:srcRect t="5983" r="-2" b="1216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A34826FB-3BDF-40D8-884A-12EBC4736EFD}"/>
              </a:ext>
            </a:extLst>
          </p:cNvPr>
          <p:cNvSpPr>
            <a:spLocks noGrp="1"/>
          </p:cNvSpPr>
          <p:nvPr>
            <p:ph type="title"/>
          </p:nvPr>
        </p:nvSpPr>
        <p:spPr>
          <a:xfrm>
            <a:off x="448056" y="859536"/>
            <a:ext cx="4832802" cy="1243584"/>
          </a:xfrm>
        </p:spPr>
        <p:txBody>
          <a:bodyPr vert="horz" lIns="91440" tIns="45720" rIns="91440" bIns="45720" rtlCol="0">
            <a:normAutofit/>
          </a:bodyPr>
          <a:lstStyle/>
          <a:p>
            <a:r>
              <a:rPr lang="en-US" sz="3400"/>
              <a:t>Vormen van een blad</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3464424F-28B9-E04D-894F-245368F25108}"/>
              </a:ext>
            </a:extLst>
          </p:cNvPr>
          <p:cNvSpPr>
            <a:spLocks noGrp="1"/>
          </p:cNvSpPr>
          <p:nvPr>
            <p:ph idx="1"/>
          </p:nvPr>
        </p:nvSpPr>
        <p:spPr>
          <a:xfrm>
            <a:off x="448056" y="2512611"/>
            <a:ext cx="4832803" cy="3664351"/>
          </a:xfrm>
        </p:spPr>
        <p:txBody>
          <a:bodyPr>
            <a:normAutofit/>
          </a:bodyPr>
          <a:lstStyle/>
          <a:p>
            <a:pPr fontAlgn="base"/>
            <a:r>
              <a:rPr lang="nl-NL" sz="1100" dirty="0"/>
              <a:t>De vorm, het oppervlak en de beharing van het blad vertellen ons veel over de overeenkomsten met de werking op het menselijk lichaam.</a:t>
            </a:r>
          </a:p>
          <a:p>
            <a:pPr fontAlgn="base"/>
            <a:r>
              <a:rPr lang="nl-NL" sz="1100" dirty="0"/>
              <a:t>Bladvorm: bij grote bladeren overheerst de groeikracht, terwijl bij kleine of diep ingesneden bladeren juist de vormkracht het meest tot uiting komt. </a:t>
            </a:r>
          </a:p>
          <a:p>
            <a:pPr fontAlgn="base"/>
            <a:r>
              <a:rPr lang="nl-NL" sz="1100" dirty="0"/>
              <a:t>De vorm van het blad kan ook iets zeggen over de werking op een bepaald orgaan. In de natuur zijn bladeren terug te vinden met bijvoorbeeld een hartvorm, de vorm van een oor of nier.</a:t>
            </a:r>
          </a:p>
          <a:p>
            <a:pPr fontAlgn="base"/>
            <a:r>
              <a:rPr lang="nl-NL" sz="1100" dirty="0"/>
              <a:t>Bladoppervlak: dit kan glad, bobbelig, stug of prikkelend zijn en zegt zo iets over de manier waarop een kruid werkt of verwijst naar een lichaamsdeel. Ook vlekken op het blad kunnen een aanwijzing zijn.</a:t>
            </a:r>
          </a:p>
          <a:p>
            <a:pPr fontAlgn="base"/>
            <a:r>
              <a:rPr lang="nl-NL" sz="1100" dirty="0"/>
              <a:t>Beharing: dit correspondeert met huid, haren en slijmvliezen. Bij een grove beharing wordt vaak veel kiezelzuur/silicium teruggevonden. Dit is een bouwstof voor ons lichaam voor huid, haren en alle weefsels. Een zachte beharing, soms zo zacht als een babyhuid, wordt geassocieerd met een kwetsbare, ontstoken huid en op onze zachte slijmhuid. Naaldachtige bladeren zijn prikkelend en stimulerend.</a:t>
            </a:r>
          </a:p>
          <a:p>
            <a:pPr fontAlgn="base"/>
            <a:r>
              <a:rPr lang="nl-NL" sz="1100" dirty="0"/>
              <a:t>Sterke nervatuur correspondeert met het zenuwstelsel.</a:t>
            </a:r>
          </a:p>
          <a:p>
            <a:pPr marL="0" indent="0">
              <a:buNone/>
            </a:pPr>
            <a:r>
              <a:rPr lang="nl-NL" sz="1100" dirty="0"/>
              <a:t>Bron: </a:t>
            </a:r>
            <a:r>
              <a:rPr lang="nl-NL" sz="1100" dirty="0" err="1"/>
              <a:t>https</a:t>
            </a:r>
            <a:r>
              <a:rPr lang="nl-NL" sz="1100" dirty="0"/>
              <a:t>://</a:t>
            </a:r>
            <a:r>
              <a:rPr lang="nl-NL" sz="1100" dirty="0" err="1"/>
              <a:t>kruidofzo.nl</a:t>
            </a:r>
            <a:r>
              <a:rPr lang="nl-NL" sz="1100" dirty="0"/>
              <a:t>/signatuurleer-kruiden/</a:t>
            </a:r>
          </a:p>
        </p:txBody>
      </p:sp>
    </p:spTree>
    <p:extLst>
      <p:ext uri="{BB962C8B-B14F-4D97-AF65-F5344CB8AC3E}">
        <p14:creationId xmlns:p14="http://schemas.microsoft.com/office/powerpoint/2010/main" val="3207624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Rectangle 11">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9" name="Rectangle 13">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F5BACD-A20D-61C4-BCC9-49FD500F17C8}"/>
              </a:ext>
            </a:extLst>
          </p:cNvPr>
          <p:cNvSpPr>
            <a:spLocks noGrp="1"/>
          </p:cNvSpPr>
          <p:nvPr>
            <p:ph type="title"/>
          </p:nvPr>
        </p:nvSpPr>
        <p:spPr>
          <a:xfrm>
            <a:off x="672280" y="944752"/>
            <a:ext cx="3569550" cy="2723008"/>
          </a:xfrm>
        </p:spPr>
        <p:txBody>
          <a:bodyPr>
            <a:normAutofit fontScale="90000"/>
          </a:bodyPr>
          <a:lstStyle/>
          <a:p>
            <a:r>
              <a:rPr lang="nl-NL" b="1" i="0" dirty="0">
                <a:solidFill>
                  <a:schemeClr val="tx1"/>
                </a:solidFill>
                <a:effectLst/>
                <a:latin typeface="Nunito Sans" panose="020B0604020202020204" pitchFamily="2" charset="0"/>
              </a:rPr>
              <a:t>Stadslandbouw: Antwerpse </a:t>
            </a:r>
            <a:r>
              <a:rPr lang="nl-NL" b="1" i="0" dirty="0" err="1">
                <a:solidFill>
                  <a:schemeClr val="tx1"/>
                </a:solidFill>
                <a:effectLst/>
                <a:latin typeface="Nunito Sans" panose="020B0604020202020204" pitchFamily="2" charset="0"/>
              </a:rPr>
              <a:t>dakboerderij</a:t>
            </a:r>
            <a:r>
              <a:rPr lang="nl-NL" b="1" i="0" dirty="0">
                <a:solidFill>
                  <a:schemeClr val="tx1"/>
                </a:solidFill>
                <a:effectLst/>
                <a:latin typeface="Nunito Sans" panose="020B0604020202020204" pitchFamily="2" charset="0"/>
              </a:rPr>
              <a:t> wil band tussen landbouw en burger herstellen</a:t>
            </a:r>
            <a:endParaRPr lang="nl-NL" dirty="0">
              <a:solidFill>
                <a:schemeClr val="tx1"/>
              </a:solidFill>
            </a:endParaRPr>
          </a:p>
        </p:txBody>
      </p:sp>
      <p:sp>
        <p:nvSpPr>
          <p:cNvPr id="40" name="Rectangle 15">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group of people standing around a garden&#10;&#10;Description automatically generated with low confidence">
            <a:extLst>
              <a:ext uri="{FF2B5EF4-FFF2-40B4-BE49-F238E27FC236}">
                <a16:creationId xmlns:a16="http://schemas.microsoft.com/office/drawing/2014/main" id="{E7310A16-C759-2C48-C111-271DA4D11188}"/>
              </a:ext>
            </a:extLst>
          </p:cNvPr>
          <p:cNvPicPr>
            <a:picLocks noChangeAspect="1"/>
          </p:cNvPicPr>
          <p:nvPr/>
        </p:nvPicPr>
        <p:blipFill rotWithShape="1">
          <a:blip r:embed="rId2">
            <a:extLst>
              <a:ext uri="{28A0092B-C50C-407E-A947-70E740481C1C}">
                <a14:useLocalDpi xmlns:a14="http://schemas.microsoft.com/office/drawing/2010/main" val="0"/>
              </a:ext>
            </a:extLst>
          </a:blip>
          <a:srcRect l="24537" r="25887"/>
          <a:stretch/>
        </p:blipFill>
        <p:spPr>
          <a:xfrm>
            <a:off x="4241830" y="601200"/>
            <a:ext cx="7503636" cy="5789365"/>
          </a:xfrm>
          <a:prstGeom prst="rect">
            <a:avLst/>
          </a:prstGeom>
        </p:spPr>
      </p:pic>
    </p:spTree>
    <p:extLst>
      <p:ext uri="{BB962C8B-B14F-4D97-AF65-F5344CB8AC3E}">
        <p14:creationId xmlns:p14="http://schemas.microsoft.com/office/powerpoint/2010/main" val="422481623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9919024-D8F3-4034-BF99-44D841D4DD72}"/>
              </a:ext>
            </a:extLst>
          </p:cNvPr>
          <p:cNvSpPr>
            <a:spLocks noGrp="1"/>
          </p:cNvSpPr>
          <p:nvPr>
            <p:ph type="title"/>
          </p:nvPr>
        </p:nvSpPr>
        <p:spPr>
          <a:xfrm>
            <a:off x="6094105" y="802955"/>
            <a:ext cx="4977976" cy="1454051"/>
          </a:xfrm>
        </p:spPr>
        <p:txBody>
          <a:bodyPr>
            <a:normAutofit/>
          </a:bodyPr>
          <a:lstStyle/>
          <a:p>
            <a:r>
              <a:rPr lang="nl-NL">
                <a:solidFill>
                  <a:srgbClr val="000000"/>
                </a:solidFill>
              </a:rPr>
              <a:t>Blad en hun signatuur, nogmaals</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Een verademing voor de stad">
            <a:extLst>
              <a:ext uri="{FF2B5EF4-FFF2-40B4-BE49-F238E27FC236}">
                <a16:creationId xmlns:a16="http://schemas.microsoft.com/office/drawing/2014/main" id="{94EE5862-5480-478F-87E4-D6705505BD2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567" r="9884"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E6F98C73-BF0B-4850-BD8B-6E1AE0E96061}"/>
              </a:ext>
            </a:extLst>
          </p:cNvPr>
          <p:cNvSpPr>
            <a:spLocks noGrp="1"/>
          </p:cNvSpPr>
          <p:nvPr>
            <p:ph idx="1"/>
          </p:nvPr>
        </p:nvSpPr>
        <p:spPr>
          <a:xfrm>
            <a:off x="6090574" y="2421682"/>
            <a:ext cx="4977578" cy="3639289"/>
          </a:xfrm>
        </p:spPr>
        <p:txBody>
          <a:bodyPr anchor="ctr">
            <a:normAutofit/>
          </a:bodyPr>
          <a:lstStyle/>
          <a:p>
            <a:pPr lvl="0"/>
            <a:r>
              <a:rPr lang="nl-NL" sz="1100" b="1">
                <a:solidFill>
                  <a:srgbClr val="000000"/>
                </a:solidFill>
              </a:rPr>
              <a:t>Kleine, fijnverdeelde bladeren</a:t>
            </a:r>
          </a:p>
          <a:p>
            <a:pPr marL="0" indent="0">
              <a:buNone/>
            </a:pPr>
            <a:r>
              <a:rPr lang="nl-NL" sz="1100">
                <a:solidFill>
                  <a:srgbClr val="000000"/>
                </a:solidFill>
              </a:rPr>
              <a:t> Kleine, fijnverdeelde bladeren wijzen op een sterk samentrekkende kracht in het blad, maar werken in de mens vaak juist ontkrampend.</a:t>
            </a:r>
          </a:p>
          <a:p>
            <a:pPr marL="0" indent="0">
              <a:buNone/>
            </a:pPr>
            <a:r>
              <a:rPr lang="nl-NL" sz="1100" i="1">
                <a:solidFill>
                  <a:srgbClr val="000000"/>
                </a:solidFill>
              </a:rPr>
              <a:t>Voorbeelden</a:t>
            </a:r>
            <a:r>
              <a:rPr lang="nl-NL" sz="1100">
                <a:solidFill>
                  <a:srgbClr val="000000"/>
                </a:solidFill>
              </a:rPr>
              <a:t>: duizendblad, kamille, citroenmelisse, valeriaan.</a:t>
            </a:r>
          </a:p>
          <a:p>
            <a:pPr lvl="0"/>
            <a:r>
              <a:rPr lang="nl-NL" sz="1100" b="1">
                <a:solidFill>
                  <a:srgbClr val="000000"/>
                </a:solidFill>
              </a:rPr>
              <a:t>Grote bladeren</a:t>
            </a:r>
          </a:p>
          <a:p>
            <a:pPr marL="0" lvl="0" indent="0">
              <a:buNone/>
            </a:pPr>
            <a:r>
              <a:rPr lang="nl-NL" sz="1100">
                <a:solidFill>
                  <a:srgbClr val="000000"/>
                </a:solidFill>
              </a:rPr>
              <a:t>Grote bladeren (expansie) hebben weinig samentrekkende kracht in zich, maar werken dan juist samentrekkend in de mens.</a:t>
            </a:r>
          </a:p>
          <a:p>
            <a:pPr marL="0" indent="0">
              <a:buNone/>
            </a:pPr>
            <a:r>
              <a:rPr lang="nl-NL" sz="1100">
                <a:solidFill>
                  <a:srgbClr val="000000"/>
                </a:solidFill>
              </a:rPr>
              <a:t>De inhoudsstof die hiermee verband houdt, is looistof, een stof die in de meeste roosachtigen voorkomt.</a:t>
            </a:r>
          </a:p>
          <a:p>
            <a:pPr marL="0" indent="0">
              <a:buNone/>
            </a:pPr>
            <a:r>
              <a:rPr lang="nl-NL" sz="1100" i="1">
                <a:solidFill>
                  <a:srgbClr val="000000"/>
                </a:solidFill>
              </a:rPr>
              <a:t>Voorbeelden</a:t>
            </a:r>
            <a:r>
              <a:rPr lang="nl-NL" sz="1100">
                <a:solidFill>
                  <a:srgbClr val="000000"/>
                </a:solidFill>
              </a:rPr>
              <a:t>: vrouwenmantel, agrimonie, stokroos (allen de rozenfamilie).</a:t>
            </a:r>
          </a:p>
          <a:p>
            <a:pPr lvl="0"/>
            <a:r>
              <a:rPr lang="nl-NL" sz="1100" b="1">
                <a:solidFill>
                  <a:srgbClr val="000000"/>
                </a:solidFill>
              </a:rPr>
              <a:t>Sterke nervatuur</a:t>
            </a:r>
          </a:p>
          <a:p>
            <a:pPr marL="0" indent="0">
              <a:buNone/>
            </a:pPr>
            <a:r>
              <a:rPr lang="nl-NL" sz="1100">
                <a:solidFill>
                  <a:srgbClr val="000000"/>
                </a:solidFill>
              </a:rPr>
              <a:t>Een sterke nervatuur duidt op een werking op het zenuwstelsel.</a:t>
            </a:r>
          </a:p>
          <a:p>
            <a:pPr marL="0" indent="0">
              <a:buNone/>
            </a:pPr>
            <a:r>
              <a:rPr lang="nl-NL" sz="1100" i="1">
                <a:solidFill>
                  <a:srgbClr val="000000"/>
                </a:solidFill>
              </a:rPr>
              <a:t>Voorbeeld</a:t>
            </a:r>
            <a:r>
              <a:rPr lang="nl-NL" sz="1100">
                <a:solidFill>
                  <a:srgbClr val="000000"/>
                </a:solidFill>
              </a:rPr>
              <a:t>: grote weegbree.</a:t>
            </a:r>
          </a:p>
          <a:p>
            <a:endParaRPr lang="nl-NL" sz="1100">
              <a:solidFill>
                <a:srgbClr val="000000"/>
              </a:solidFill>
            </a:endParaRPr>
          </a:p>
        </p:txBody>
      </p:sp>
    </p:spTree>
    <p:extLst>
      <p:ext uri="{BB962C8B-B14F-4D97-AF65-F5344CB8AC3E}">
        <p14:creationId xmlns:p14="http://schemas.microsoft.com/office/powerpoint/2010/main" val="2966473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E70794A-5367-4934-BD56-812E6873BCE0}"/>
              </a:ext>
            </a:extLst>
          </p:cNvPr>
          <p:cNvSpPr>
            <a:spLocks noGrp="1"/>
          </p:cNvSpPr>
          <p:nvPr>
            <p:ph type="title"/>
          </p:nvPr>
        </p:nvSpPr>
        <p:spPr>
          <a:xfrm>
            <a:off x="1075767" y="1188637"/>
            <a:ext cx="2988234" cy="4480726"/>
          </a:xfrm>
        </p:spPr>
        <p:txBody>
          <a:bodyPr>
            <a:normAutofit/>
          </a:bodyPr>
          <a:lstStyle/>
          <a:p>
            <a:pPr algn="r"/>
            <a:r>
              <a:rPr lang="nl-NL" sz="6600"/>
              <a:t>Polen van de mens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E536E87-501A-495A-9432-D85037A9163E}"/>
              </a:ext>
            </a:extLst>
          </p:cNvPr>
          <p:cNvSpPr>
            <a:spLocks noGrp="1"/>
          </p:cNvSpPr>
          <p:nvPr>
            <p:ph idx="1"/>
          </p:nvPr>
        </p:nvSpPr>
        <p:spPr>
          <a:xfrm>
            <a:off x="5255260" y="1648870"/>
            <a:ext cx="4702848" cy="3560260"/>
          </a:xfrm>
        </p:spPr>
        <p:txBody>
          <a:bodyPr anchor="ctr">
            <a:normAutofit/>
          </a:bodyPr>
          <a:lstStyle/>
          <a:p>
            <a:pPr marL="0" indent="0">
              <a:buNone/>
            </a:pPr>
            <a:r>
              <a:rPr lang="nl-NL" sz="1000" dirty="0"/>
              <a:t>Het lichaam kun je verdelen in aandachtsgebieden. In de antroposofie wordt gesproken over driegeleding van de mens. Het gaat om:</a:t>
            </a:r>
          </a:p>
          <a:p>
            <a:r>
              <a:rPr lang="nl-NL" sz="1000" b="1" dirty="0"/>
              <a:t>Bovenpool</a:t>
            </a:r>
            <a:r>
              <a:rPr lang="nl-NL" sz="1000" dirty="0"/>
              <a:t>  : hoofd. Zenuw-, zintuiggebied. Gebied van koelte, denken, samentrekken</a:t>
            </a:r>
          </a:p>
          <a:p>
            <a:r>
              <a:rPr lang="nl-NL" sz="1000" b="1" dirty="0"/>
              <a:t>Middengebied</a:t>
            </a:r>
            <a:r>
              <a:rPr lang="nl-NL" sz="1000" dirty="0"/>
              <a:t> : hart-longen. Ritmisch stelsel. Ademhaling, gevoelsleven.</a:t>
            </a:r>
          </a:p>
          <a:p>
            <a:r>
              <a:rPr lang="nl-NL" sz="1000" b="1" dirty="0" err="1"/>
              <a:t>Onderpool</a:t>
            </a:r>
            <a:r>
              <a:rPr lang="nl-NL" sz="1000" dirty="0"/>
              <a:t> : Buik en ledematen. Stofwisselingspool. Warm en levendig, vertering, handelen en willen. Beweging</a:t>
            </a:r>
          </a:p>
          <a:p>
            <a:pPr marL="0" indent="0">
              <a:buNone/>
            </a:pPr>
            <a:endParaRPr lang="nl-NL" sz="1000" dirty="0"/>
          </a:p>
          <a:p>
            <a:pPr marL="0" indent="0">
              <a:buNone/>
            </a:pPr>
            <a:r>
              <a:rPr lang="nl-NL" sz="1000" dirty="0"/>
              <a:t>Wanneer we de kwaliteiten van een gewas bekijken (plant/ boom/ struik) dan blijkt dat te corresponderen met het lichaam van de mens. Hiervan uitgaande kunnen de verschillende delen van de plant ook ingezet worden om een aandachtsgebied te ondersteunen. </a:t>
            </a:r>
          </a:p>
          <a:p>
            <a:pPr marL="0" indent="0">
              <a:buNone/>
            </a:pPr>
            <a:r>
              <a:rPr lang="nl-NL" sz="1000" dirty="0"/>
              <a:t>Optimale gezondheid betekent dat alle polen in balans zijn. Alle polen worden optimaal gevoed.</a:t>
            </a:r>
          </a:p>
          <a:p>
            <a:pPr marL="0" indent="0">
              <a:buNone/>
            </a:pPr>
            <a:r>
              <a:rPr lang="nl-NL" sz="1000" dirty="0">
                <a:sym typeface="Wingdings" panose="05000000000000000000" pitchFamily="2" charset="2"/>
              </a:rPr>
              <a:t> </a:t>
            </a:r>
            <a:r>
              <a:rPr lang="nl-NL" sz="1000" dirty="0"/>
              <a:t>Je maaltijd is gevarieerd door te zorgen dat alle plantendelen erin terug komen.</a:t>
            </a:r>
          </a:p>
          <a:p>
            <a:pPr marL="0" indent="0">
              <a:buNone/>
            </a:pPr>
            <a:r>
              <a:rPr lang="nl-NL" sz="1000" dirty="0">
                <a:hlinkClick r:id="rId2"/>
              </a:rPr>
              <a:t>https://mens-en-samenleving.infonu.nl/pedagogiek/153341-antroposofie-en-mensbeeld.html</a:t>
            </a:r>
            <a:endParaRPr lang="nl-NL" sz="1000" dirty="0"/>
          </a:p>
        </p:txBody>
      </p:sp>
    </p:spTree>
    <p:extLst>
      <p:ext uri="{BB962C8B-B14F-4D97-AF65-F5344CB8AC3E}">
        <p14:creationId xmlns:p14="http://schemas.microsoft.com/office/powerpoint/2010/main" val="1291319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1EF66A5-DADA-4CC0-9ADA-84F30A3B7050}"/>
              </a:ext>
            </a:extLst>
          </p:cNvPr>
          <p:cNvSpPr>
            <a:spLocks noGrp="1"/>
          </p:cNvSpPr>
          <p:nvPr>
            <p:ph type="title"/>
          </p:nvPr>
        </p:nvSpPr>
        <p:spPr>
          <a:xfrm>
            <a:off x="1123356" y="1188637"/>
            <a:ext cx="9984615" cy="1597228"/>
          </a:xfrm>
        </p:spPr>
        <p:txBody>
          <a:bodyPr>
            <a:normAutofit/>
          </a:bodyPr>
          <a:lstStyle/>
          <a:p>
            <a:r>
              <a:rPr lang="nl-NL" sz="6000" dirty="0"/>
              <a:t>Werking van kruiden</a:t>
            </a:r>
          </a:p>
        </p:txBody>
      </p:sp>
      <p:pic>
        <p:nvPicPr>
          <p:cNvPr id="8" name="Afbeelding 7">
            <a:extLst>
              <a:ext uri="{FF2B5EF4-FFF2-40B4-BE49-F238E27FC236}">
                <a16:creationId xmlns:a16="http://schemas.microsoft.com/office/drawing/2014/main" id="{5A865BC2-CF00-4BEA-9DE5-8F85EE266CAC}"/>
              </a:ext>
            </a:extLst>
          </p:cNvPr>
          <p:cNvPicPr>
            <a:picLocks noChangeAspect="1"/>
          </p:cNvPicPr>
          <p:nvPr/>
        </p:nvPicPr>
        <p:blipFill rotWithShape="1">
          <a:blip r:embed="rId2"/>
          <a:srcRect t="29150" r="-2" b="4651"/>
          <a:stretch/>
        </p:blipFill>
        <p:spPr>
          <a:xfrm>
            <a:off x="1088837" y="2991678"/>
            <a:ext cx="3568505" cy="2754847"/>
          </a:xfrm>
          <a:prstGeom prst="rect">
            <a:avLst/>
          </a:prstGeom>
        </p:spPr>
      </p:pic>
      <p:sp>
        <p:nvSpPr>
          <p:cNvPr id="7" name="Tijdelijke aanduiding voor inhoud 6">
            <a:extLst>
              <a:ext uri="{FF2B5EF4-FFF2-40B4-BE49-F238E27FC236}">
                <a16:creationId xmlns:a16="http://schemas.microsoft.com/office/drawing/2014/main" id="{0BFFFEE0-DEB3-4FAC-B5A4-BF4664687F23}"/>
              </a:ext>
            </a:extLst>
          </p:cNvPr>
          <p:cNvSpPr>
            <a:spLocks noGrp="1"/>
          </p:cNvSpPr>
          <p:nvPr>
            <p:ph idx="1"/>
          </p:nvPr>
        </p:nvSpPr>
        <p:spPr>
          <a:xfrm>
            <a:off x="5255259" y="2892287"/>
            <a:ext cx="4703749" cy="2834189"/>
          </a:xfrm>
        </p:spPr>
        <p:txBody>
          <a:bodyPr anchor="t">
            <a:normAutofit fontScale="85000" lnSpcReduction="20000"/>
          </a:bodyPr>
          <a:lstStyle/>
          <a:p>
            <a:r>
              <a:rPr lang="nl-NL" sz="1400" dirty="0"/>
              <a:t>Kruiden en specerijen bevatten hoge concentraties aromatische en bioactieve stoffen.</a:t>
            </a:r>
          </a:p>
          <a:p>
            <a:r>
              <a:rPr lang="nl-NL" sz="1400" dirty="0"/>
              <a:t>Bioactieve stoffen, zijn stoffen die geen energie leveren en ons lichaam positief beïnvloeden. </a:t>
            </a:r>
            <a:br>
              <a:rPr lang="nl-NL" sz="1400" dirty="0"/>
            </a:br>
            <a:r>
              <a:rPr lang="nl-NL" sz="1400" dirty="0"/>
              <a:t>Het zijn meestal natuurlijke verbindingen van plantaardige oorsprong die door hun activiteit en gezondheid beschermende of –bevorderende  werking voor de mens hebben. De wetenschap krijgt steeds meer aandacht voor deze stoffen omdat ze belangrijk zijn voor het gezond functioneren van het lichaam.</a:t>
            </a:r>
          </a:p>
          <a:p>
            <a:r>
              <a:rPr lang="nl-NL" sz="1400" dirty="0"/>
              <a:t>Kruiden helpen en ondersteunen het lichaam bij het reinigen. </a:t>
            </a:r>
          </a:p>
          <a:p>
            <a:r>
              <a:rPr lang="nl-NL" sz="1400" dirty="0"/>
              <a:t>Reinigen van het lichaam gebeurt continu door zweten, urineren, ontlasten, ademen en bij vrouwen menstrueren. Voor het lichaam is het van groot belang dat dit ongehinderd kan verlopen.  Het lichaam reinigt via uitscheidingsorganen: de lever, nieren, longen, darmen en huid. Slijmvliezen zijn geen orgaan, maar helpen bij het reinigen van het lichaam. (denk aan ogen, neus, mond).    </a:t>
            </a:r>
          </a:p>
          <a:p>
            <a:r>
              <a:rPr lang="nl-NL" sz="1400" dirty="0"/>
              <a:t>Kruiden ondersteunen de natuurlijke functies van je organen. </a:t>
            </a:r>
          </a:p>
          <a:p>
            <a:endParaRPr lang="nl-NL" sz="800" dirty="0"/>
          </a:p>
        </p:txBody>
      </p:sp>
    </p:spTree>
    <p:extLst>
      <p:ext uri="{BB962C8B-B14F-4D97-AF65-F5344CB8AC3E}">
        <p14:creationId xmlns:p14="http://schemas.microsoft.com/office/powerpoint/2010/main" val="509669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BECB12-5A05-4EFA-83F3-2D22EE2534C9}"/>
              </a:ext>
            </a:extLst>
          </p:cNvPr>
          <p:cNvSpPr>
            <a:spLocks noGrp="1"/>
          </p:cNvSpPr>
          <p:nvPr>
            <p:ph type="title"/>
          </p:nvPr>
        </p:nvSpPr>
        <p:spPr>
          <a:xfrm>
            <a:off x="1123356" y="1188637"/>
            <a:ext cx="9984615" cy="1597228"/>
          </a:xfrm>
        </p:spPr>
        <p:txBody>
          <a:bodyPr>
            <a:normAutofit/>
          </a:bodyPr>
          <a:lstStyle/>
          <a:p>
            <a:r>
              <a:rPr lang="nl-NL" sz="6000" dirty="0"/>
              <a:t>Kruiden en landschap</a:t>
            </a:r>
          </a:p>
        </p:txBody>
      </p:sp>
      <p:pic>
        <p:nvPicPr>
          <p:cNvPr id="7" name="Graphic 6">
            <a:extLst>
              <a:ext uri="{FF2B5EF4-FFF2-40B4-BE49-F238E27FC236}">
                <a16:creationId xmlns:a16="http://schemas.microsoft.com/office/drawing/2014/main" id="{11768622-EB85-47F8-9BEF-219D256790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6250" y="3018327"/>
            <a:ext cx="2728198" cy="2728198"/>
          </a:xfrm>
          <a:prstGeom prst="rect">
            <a:avLst/>
          </a:prstGeom>
        </p:spPr>
      </p:pic>
      <p:sp>
        <p:nvSpPr>
          <p:cNvPr id="3" name="Tijdelijke aanduiding voor inhoud 2">
            <a:extLst>
              <a:ext uri="{FF2B5EF4-FFF2-40B4-BE49-F238E27FC236}">
                <a16:creationId xmlns:a16="http://schemas.microsoft.com/office/drawing/2014/main" id="{142C40E2-B2E2-40F9-AF48-5C96DBAE3F0F}"/>
              </a:ext>
            </a:extLst>
          </p:cNvPr>
          <p:cNvSpPr>
            <a:spLocks noGrp="1"/>
          </p:cNvSpPr>
          <p:nvPr>
            <p:ph idx="1"/>
          </p:nvPr>
        </p:nvSpPr>
        <p:spPr>
          <a:xfrm>
            <a:off x="4254448" y="2533695"/>
            <a:ext cx="5239069" cy="3192781"/>
          </a:xfrm>
        </p:spPr>
        <p:txBody>
          <a:bodyPr anchor="t">
            <a:normAutofit/>
          </a:bodyPr>
          <a:lstStyle/>
          <a:p>
            <a:pPr marL="0" indent="0">
              <a:buNone/>
            </a:pPr>
            <a:r>
              <a:rPr lang="nl-NL" sz="1400" b="1" dirty="0"/>
              <a:t>Wat kunnen kruiden toevoegen in ons landschap? </a:t>
            </a:r>
          </a:p>
          <a:p>
            <a:pPr marL="0" indent="0">
              <a:buNone/>
            </a:pPr>
            <a:r>
              <a:rPr lang="nl-NL" sz="1400" dirty="0"/>
              <a:t>Kruiden hebben invloed op de kwantiteit en kwaliteit van het geproduceerd gewas. Kruiden in grasland kunnen met name de stabiliteit van graslandproductie verhogen. </a:t>
            </a:r>
          </a:p>
          <a:p>
            <a:pPr marL="0" indent="0">
              <a:buNone/>
            </a:pPr>
            <a:r>
              <a:rPr lang="nl-NL" sz="1400" dirty="0"/>
              <a:t>Zo zijn smalle weegbree en cichorei droogtetolerant, en kunnen in een droog jaar de graslandproductie zeker verhogen. Paardenbloem kan juist in een koud voorjaar een belangrijke bijdrage leveren aan de gewasproductie. </a:t>
            </a:r>
          </a:p>
          <a:p>
            <a:endParaRPr lang="nl-NL" sz="1400" dirty="0"/>
          </a:p>
          <a:p>
            <a:endParaRPr lang="nl-NL" sz="1400" dirty="0"/>
          </a:p>
          <a:p>
            <a:endParaRPr lang="nl-NL" sz="1400" dirty="0"/>
          </a:p>
          <a:p>
            <a:endParaRPr lang="nl-NL" sz="1400" dirty="0"/>
          </a:p>
          <a:p>
            <a:endParaRPr lang="nl-NL" sz="1400" dirty="0"/>
          </a:p>
        </p:txBody>
      </p:sp>
    </p:spTree>
    <p:extLst>
      <p:ext uri="{BB962C8B-B14F-4D97-AF65-F5344CB8AC3E}">
        <p14:creationId xmlns:p14="http://schemas.microsoft.com/office/powerpoint/2010/main" val="3103053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5150DFF-4130-44E0-8FBC-EAD395DE5F13}"/>
              </a:ext>
            </a:extLst>
          </p:cNvPr>
          <p:cNvSpPr>
            <a:spLocks noGrp="1"/>
          </p:cNvSpPr>
          <p:nvPr>
            <p:ph type="title"/>
          </p:nvPr>
        </p:nvSpPr>
        <p:spPr>
          <a:xfrm>
            <a:off x="838200" y="365125"/>
            <a:ext cx="5393361" cy="1325563"/>
          </a:xfrm>
        </p:spPr>
        <p:txBody>
          <a:bodyPr>
            <a:normAutofit/>
          </a:bodyPr>
          <a:lstStyle/>
          <a:p>
            <a:r>
              <a:rPr lang="nl-NL"/>
              <a:t>Kruiden en landschap</a:t>
            </a:r>
          </a:p>
        </p:txBody>
      </p:sp>
      <p:sp>
        <p:nvSpPr>
          <p:cNvPr id="36" name="Freeform: Shape 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jdelijke aanduiding voor inhoud 3">
            <a:extLst>
              <a:ext uri="{FF2B5EF4-FFF2-40B4-BE49-F238E27FC236}">
                <a16:creationId xmlns:a16="http://schemas.microsoft.com/office/drawing/2014/main" id="{8E48DAB7-9702-8A4A-9751-8CE0577BA364}"/>
              </a:ext>
            </a:extLst>
          </p:cNvPr>
          <p:cNvSpPr>
            <a:spLocks noGrp="1"/>
          </p:cNvSpPr>
          <p:nvPr>
            <p:ph idx="1"/>
          </p:nvPr>
        </p:nvSpPr>
        <p:spPr>
          <a:xfrm>
            <a:off x="838200" y="1825625"/>
            <a:ext cx="5393361" cy="4351338"/>
          </a:xfrm>
        </p:spPr>
        <p:txBody>
          <a:bodyPr>
            <a:normAutofit/>
          </a:bodyPr>
          <a:lstStyle/>
          <a:p>
            <a:r>
              <a:rPr lang="nl-NL" sz="1300" dirty="0"/>
              <a:t>Omdat de meeste eetbare planten, kruiden en bomen bijna geen giftige delen bevatten is de directe omgeving rond je huis zo veel gezonder voor kinderen. Maar ook als je het niet zelf op eet of gebruikt, zijn er altijd vogels, kleine dieren en insecten die er ook van kunnen leven.</a:t>
            </a:r>
          </a:p>
          <a:p>
            <a:endParaRPr lang="nl-NL" sz="1300" dirty="0"/>
          </a:p>
          <a:p>
            <a:r>
              <a:rPr lang="nl-NL" sz="1300" dirty="0"/>
              <a:t>Daarnaast zijn veel kruiden en groente soorten waardplanten (zeg  maar een geschikte woonplek) voor vlinders en andere insecten en kunnen ook de nu bedreigde bijen er lustig van eten.</a:t>
            </a:r>
          </a:p>
          <a:p>
            <a:endParaRPr lang="nl-NL" sz="1300" dirty="0"/>
          </a:p>
          <a:p>
            <a:r>
              <a:rPr lang="nl-NL" sz="1300" dirty="0"/>
              <a:t>Een eetbare omgeving is niet alleen leerzaam voor (klein-)kinderen, maar ook voor onszelf. Want je krijgt veel meer gevoel voor het ritme van het jaar en de seizoenen en voor alles wat kan groeien. Ook  vergaart men zo spelenderwijs kennis ,om gezonder en natuurlijker (en misschien ook wel goedkoper) te kunnen  leven.</a:t>
            </a:r>
          </a:p>
          <a:p>
            <a:endParaRPr lang="nl-NL" sz="1300" dirty="0"/>
          </a:p>
          <a:p>
            <a:r>
              <a:rPr lang="nl-NL" sz="1300" dirty="0" err="1"/>
              <a:t>https</a:t>
            </a:r>
            <a:r>
              <a:rPr lang="nl-NL" sz="1300" dirty="0"/>
              <a:t>://</a:t>
            </a:r>
            <a:r>
              <a:rPr lang="nl-NL" sz="1300" dirty="0" err="1"/>
              <a:t>www.wur.nl</a:t>
            </a:r>
            <a:r>
              <a:rPr lang="nl-NL" sz="1300" dirty="0"/>
              <a:t>/nl/</a:t>
            </a:r>
            <a:r>
              <a:rPr lang="nl-NL" sz="1300" dirty="0" err="1"/>
              <a:t>Onderzoek-Resultaten</a:t>
            </a:r>
            <a:r>
              <a:rPr lang="nl-NL" sz="1300" dirty="0"/>
              <a:t>/Onderzoeksinstituten/</a:t>
            </a:r>
            <a:r>
              <a:rPr lang="nl-NL" sz="1300" dirty="0" err="1"/>
              <a:t>Environmental</a:t>
            </a:r>
            <a:r>
              <a:rPr lang="nl-NL" sz="1300" dirty="0"/>
              <a:t>-Research/show-</a:t>
            </a:r>
            <a:r>
              <a:rPr lang="nl-NL" sz="1300" dirty="0" err="1"/>
              <a:t>wenr</a:t>
            </a:r>
            <a:r>
              <a:rPr lang="nl-NL" sz="1300" dirty="0"/>
              <a:t>/Energietuinen-Nederland-Duurzame-energieopwekking-natuur-landschap-recreatie-en-educatie.htm</a:t>
            </a:r>
          </a:p>
          <a:p>
            <a:endParaRPr lang="nl-NL" sz="1300" dirty="0"/>
          </a:p>
          <a:p>
            <a:endParaRPr lang="nl-NL" sz="1300" dirty="0"/>
          </a:p>
        </p:txBody>
      </p:sp>
      <p:sp>
        <p:nvSpPr>
          <p:cNvPr id="38" name="Oval 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6">
            <a:extLst>
              <a:ext uri="{FF2B5EF4-FFF2-40B4-BE49-F238E27FC236}">
                <a16:creationId xmlns:a16="http://schemas.microsoft.com/office/drawing/2014/main" id="{2E766D99-7460-4E1A-879A-FA3497C114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3" name="Freeform: Shape 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1357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afel, binnen, kop, zitten&#10;&#10;Automatisch gegenereerde beschrijving">
            <a:extLst>
              <a:ext uri="{FF2B5EF4-FFF2-40B4-BE49-F238E27FC236}">
                <a16:creationId xmlns:a16="http://schemas.microsoft.com/office/drawing/2014/main" id="{C8B1F147-329A-F24D-8180-D5C06AA29857}"/>
              </a:ext>
            </a:extLst>
          </p:cNvPr>
          <p:cNvPicPr>
            <a:picLocks noGrp="1" noChangeAspect="1"/>
          </p:cNvPicPr>
          <p:nvPr>
            <p:ph idx="1"/>
          </p:nvPr>
        </p:nvPicPr>
        <p:blipFill rotWithShape="1">
          <a:blip r:embed="rId3"/>
          <a:srcRect r="2650" b="-1"/>
          <a:stretch/>
        </p:blipFill>
        <p:spPr>
          <a:xfrm>
            <a:off x="621675" y="623275"/>
            <a:ext cx="4032621" cy="2765085"/>
          </a:xfrm>
          <a:prstGeom prst="rect">
            <a:avLst/>
          </a:prstGeom>
        </p:spPr>
      </p:pic>
      <p:pic>
        <p:nvPicPr>
          <p:cNvPr id="7" name="Afbeelding 6" descr="Afbeelding met tafel, binnen, houten, voedsel&#10;&#10;Automatisch gegenereerde beschrijving">
            <a:extLst>
              <a:ext uri="{FF2B5EF4-FFF2-40B4-BE49-F238E27FC236}">
                <a16:creationId xmlns:a16="http://schemas.microsoft.com/office/drawing/2014/main" id="{AFBDF76C-3A91-034D-A66D-0CB3A9AF68F8}"/>
              </a:ext>
            </a:extLst>
          </p:cNvPr>
          <p:cNvPicPr>
            <a:picLocks noChangeAspect="1"/>
          </p:cNvPicPr>
          <p:nvPr/>
        </p:nvPicPr>
        <p:blipFill rotWithShape="1">
          <a:blip r:embed="rId4"/>
          <a:srcRect r="2958" b="-1"/>
          <a:stretch/>
        </p:blipFill>
        <p:spPr>
          <a:xfrm>
            <a:off x="621674" y="3469641"/>
            <a:ext cx="4019875" cy="2765085"/>
          </a:xfrm>
          <a:prstGeom prst="rect">
            <a:avLst/>
          </a:prstGeom>
        </p:spPr>
      </p:pic>
      <p:sp>
        <p:nvSpPr>
          <p:cNvPr id="18"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F7DAD1-7222-3E4D-94A9-792894154344}"/>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6800" kern="1200" dirty="0" err="1">
                <a:solidFill>
                  <a:schemeClr val="tx1"/>
                </a:solidFill>
                <a:latin typeface="+mj-lt"/>
                <a:ea typeface="+mj-ea"/>
                <a:cs typeface="+mj-cs"/>
              </a:rPr>
              <a:t>Verborgen</a:t>
            </a:r>
            <a:r>
              <a:rPr lang="en-US" sz="6800" kern="1200" dirty="0">
                <a:solidFill>
                  <a:schemeClr val="tx1"/>
                </a:solidFill>
                <a:latin typeface="+mj-lt"/>
                <a:ea typeface="+mj-ea"/>
                <a:cs typeface="+mj-cs"/>
              </a:rPr>
              <a:t> </a:t>
            </a:r>
            <a:r>
              <a:rPr lang="en-US" sz="6800" kern="1200" dirty="0" err="1">
                <a:solidFill>
                  <a:schemeClr val="tx1"/>
                </a:solidFill>
                <a:latin typeface="+mj-lt"/>
                <a:ea typeface="+mj-ea"/>
                <a:cs typeface="+mj-cs"/>
              </a:rPr>
              <a:t>zout</a:t>
            </a:r>
            <a:r>
              <a:rPr lang="en-US" sz="6800" kern="1200" dirty="0">
                <a:solidFill>
                  <a:schemeClr val="tx1"/>
                </a:solidFill>
                <a:latin typeface="+mj-lt"/>
                <a:ea typeface="+mj-ea"/>
                <a:cs typeface="+mj-cs"/>
              </a:rPr>
              <a:t>	 </a:t>
            </a:r>
            <a:br>
              <a:rPr lang="en-US" sz="6800" kern="1200" dirty="0">
                <a:solidFill>
                  <a:schemeClr val="tx1"/>
                </a:solidFill>
                <a:latin typeface="+mj-lt"/>
                <a:ea typeface="+mj-ea"/>
                <a:cs typeface="+mj-cs"/>
              </a:rPr>
            </a:br>
            <a:r>
              <a:rPr lang="en-US" sz="1600" kern="1200" dirty="0">
                <a:solidFill>
                  <a:schemeClr val="tx1"/>
                </a:solidFill>
                <a:latin typeface="+mj-lt"/>
                <a:ea typeface="+mj-ea"/>
                <a:cs typeface="+mj-cs"/>
                <a:hlinkClick r:id="rId5"/>
              </a:rPr>
              <a:t>kruidentabel</a:t>
            </a:r>
            <a:br>
              <a:rPr lang="en-US" sz="6800" dirty="0"/>
            </a:br>
            <a:r>
              <a:rPr lang="en-US" sz="1600" dirty="0">
                <a:hlinkClick r:id="rId6"/>
              </a:rPr>
              <a:t>https://www.gezondheidsnet.nl/sites/gezondheidsnet/files/gezondheidsnet_kruidenwijzer.pdf</a:t>
            </a:r>
            <a:br>
              <a:rPr lang="en-US" sz="1600" dirty="0"/>
            </a:br>
            <a:br>
              <a:rPr lang="en-US" sz="1600" dirty="0"/>
            </a:br>
            <a:r>
              <a:rPr lang="en-US" sz="1600" dirty="0" err="1"/>
              <a:t>Hoeveel</a:t>
            </a:r>
            <a:r>
              <a:rPr lang="en-US" sz="1600" dirty="0"/>
              <a:t> </a:t>
            </a:r>
            <a:r>
              <a:rPr lang="en-US" sz="1600" dirty="0" err="1"/>
              <a:t>zout</a:t>
            </a:r>
            <a:r>
              <a:rPr lang="en-US" sz="1600" dirty="0"/>
              <a:t> per </a:t>
            </a:r>
            <a:r>
              <a:rPr lang="en-US" sz="1600" dirty="0" err="1"/>
              <a:t>dag</a:t>
            </a:r>
            <a:r>
              <a:rPr lang="en-US" sz="1600" dirty="0"/>
              <a:t> </a:t>
            </a:r>
            <a:r>
              <a:rPr lang="en-US" sz="1600" dirty="0" err="1"/>
              <a:t>en</a:t>
            </a:r>
            <a:r>
              <a:rPr lang="en-US" sz="1600" dirty="0"/>
              <a:t> </a:t>
            </a:r>
            <a:r>
              <a:rPr lang="en-US" sz="1600" dirty="0" err="1"/>
              <a:t>waarom</a:t>
            </a:r>
            <a:r>
              <a:rPr lang="en-US" sz="1600" dirty="0"/>
              <a:t>?</a:t>
            </a:r>
            <a:br>
              <a:rPr lang="en-US" sz="6800" kern="1200" dirty="0">
                <a:solidFill>
                  <a:schemeClr val="tx1"/>
                </a:solidFill>
                <a:latin typeface="+mj-lt"/>
                <a:ea typeface="+mj-ea"/>
                <a:cs typeface="+mj-cs"/>
              </a:rPr>
            </a:br>
            <a:endParaRPr lang="en-US" sz="6800" kern="1200" dirty="0">
              <a:solidFill>
                <a:schemeClr val="tx1"/>
              </a:solidFill>
              <a:latin typeface="+mj-lt"/>
              <a:ea typeface="+mj-ea"/>
              <a:cs typeface="+mj-cs"/>
            </a:endParaRPr>
          </a:p>
        </p:txBody>
      </p:sp>
    </p:spTree>
    <p:extLst>
      <p:ext uri="{BB962C8B-B14F-4D97-AF65-F5344CB8AC3E}">
        <p14:creationId xmlns:p14="http://schemas.microsoft.com/office/powerpoint/2010/main" val="1811997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ord, voedsel, tafel, kom&#10;&#10;Automatisch gegenereerde beschrijving">
            <a:extLst>
              <a:ext uri="{FF2B5EF4-FFF2-40B4-BE49-F238E27FC236}">
                <a16:creationId xmlns:a16="http://schemas.microsoft.com/office/drawing/2014/main" id="{E19836A8-07E3-214C-9E11-660FDEFAFC9E}"/>
              </a:ext>
            </a:extLst>
          </p:cNvPr>
          <p:cNvPicPr>
            <a:picLocks noChangeAspect="1"/>
          </p:cNvPicPr>
          <p:nvPr/>
        </p:nvPicPr>
        <p:blipFill rotWithShape="1">
          <a:blip r:embed="rId2"/>
          <a:srcRect l="2310" r="3927"/>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407635B-1279-6C4F-A47A-48A8F235876C}"/>
              </a:ext>
            </a:extLst>
          </p:cNvPr>
          <p:cNvSpPr>
            <a:spLocks noGrp="1"/>
          </p:cNvSpPr>
          <p:nvPr>
            <p:ph type="title"/>
          </p:nvPr>
        </p:nvSpPr>
        <p:spPr>
          <a:xfrm>
            <a:off x="838200" y="365125"/>
            <a:ext cx="3822189" cy="1899912"/>
          </a:xfrm>
        </p:spPr>
        <p:txBody>
          <a:bodyPr>
            <a:normAutofit/>
          </a:bodyPr>
          <a:lstStyle/>
          <a:p>
            <a:r>
              <a:rPr lang="nl-NL" sz="4000"/>
              <a:t>Zelf aan de slag voor vrienden of familie</a:t>
            </a:r>
          </a:p>
        </p:txBody>
      </p:sp>
      <p:sp>
        <p:nvSpPr>
          <p:cNvPr id="3" name="Tijdelijke aanduiding voor inhoud 2">
            <a:extLst>
              <a:ext uri="{FF2B5EF4-FFF2-40B4-BE49-F238E27FC236}">
                <a16:creationId xmlns:a16="http://schemas.microsoft.com/office/drawing/2014/main" id="{26288815-2FC0-2D4C-B7C7-857439CC9DAD}"/>
              </a:ext>
            </a:extLst>
          </p:cNvPr>
          <p:cNvSpPr>
            <a:spLocks noGrp="1"/>
          </p:cNvSpPr>
          <p:nvPr>
            <p:ph idx="1"/>
          </p:nvPr>
        </p:nvSpPr>
        <p:spPr>
          <a:xfrm>
            <a:off x="838200" y="2434201"/>
            <a:ext cx="3822189" cy="3742762"/>
          </a:xfrm>
        </p:spPr>
        <p:txBody>
          <a:bodyPr>
            <a:normAutofit/>
          </a:bodyPr>
          <a:lstStyle/>
          <a:p>
            <a:pPr fontAlgn="base"/>
            <a:r>
              <a:rPr lang="nl-NL" sz="1400" cap="all"/>
              <a:t>MACARONI zonder pakjes en zakjes en zonder zout. wAT KUN JE ALLEMAAL TOEVOEGEN?</a:t>
            </a:r>
          </a:p>
          <a:p>
            <a:pPr fontAlgn="base"/>
            <a:r>
              <a:rPr lang="nl-NL" sz="1400"/>
              <a:t>Macaroni, zo’n beetje het meest gegeten gerecht op de camping. Makkelijk, snel klaar en lekker. </a:t>
            </a:r>
          </a:p>
          <a:p>
            <a:pPr fontAlgn="base"/>
            <a:r>
              <a:rPr lang="nl-NL" sz="1400"/>
              <a:t>Welk recept heb je gekozen en waarom? </a:t>
            </a:r>
          </a:p>
          <a:p>
            <a:pPr fontAlgn="base"/>
            <a:r>
              <a:rPr lang="nl-NL" sz="1400"/>
              <a:t>Wat heb je gedaan om geen pakjes, zakjes en zout te gebruiken?</a:t>
            </a:r>
          </a:p>
          <a:p>
            <a:pPr fontAlgn="base"/>
            <a:r>
              <a:rPr lang="nl-NL" sz="1400"/>
              <a:t>Zet de ingrediënten in de eetmeter. Wat valt je op bij de voedingswaarden?</a:t>
            </a:r>
          </a:p>
          <a:p>
            <a:pPr fontAlgn="base"/>
            <a:r>
              <a:rPr lang="nl-NL" sz="1400"/>
              <a:t>Was het lekker? </a:t>
            </a:r>
          </a:p>
          <a:p>
            <a:pPr fontAlgn="base"/>
            <a:r>
              <a:rPr lang="nl-NL" sz="1400"/>
              <a:t>Mail uiterlijk woensdagochtend een foto van je maaltijd naar mij.</a:t>
            </a:r>
          </a:p>
          <a:p>
            <a:pPr fontAlgn="base"/>
            <a:endParaRPr lang="nl-NL" sz="1400"/>
          </a:p>
        </p:txBody>
      </p:sp>
    </p:spTree>
    <p:extLst>
      <p:ext uri="{BB962C8B-B14F-4D97-AF65-F5344CB8AC3E}">
        <p14:creationId xmlns:p14="http://schemas.microsoft.com/office/powerpoint/2010/main" val="1477298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6CE8E-2AA1-05B7-600C-E4EF10C6A6BC}"/>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A4A9302E-B7CE-DB9B-E0B9-F9697FE6E7F8}"/>
              </a:ext>
            </a:extLst>
          </p:cNvPr>
          <p:cNvSpPr>
            <a:spLocks noGrp="1"/>
          </p:cNvSpPr>
          <p:nvPr>
            <p:ph type="subTitle" idx="1"/>
          </p:nvPr>
        </p:nvSpPr>
        <p:spPr>
          <a:xfrm>
            <a:off x="1524000" y="5735637"/>
            <a:ext cx="9144000" cy="1655762"/>
          </a:xfrm>
        </p:spPr>
        <p:txBody>
          <a:bodyPr/>
          <a:lstStyle/>
          <a:p>
            <a:r>
              <a:rPr lang="nl-NL" dirty="0"/>
              <a:t>Op een dakterras een moestuin</a:t>
            </a:r>
          </a:p>
        </p:txBody>
      </p:sp>
      <p:pic>
        <p:nvPicPr>
          <p:cNvPr id="1026" name="Picture 2" descr="Stadslandbouw - Wikipedia">
            <a:extLst>
              <a:ext uri="{FF2B5EF4-FFF2-40B4-BE49-F238E27FC236}">
                <a16:creationId xmlns:a16="http://schemas.microsoft.com/office/drawing/2014/main" id="{6466C731-55D3-8F89-E132-F7677314C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569" y="877093"/>
            <a:ext cx="8976862" cy="475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80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B4BDC7-4116-5053-C7B5-6332C99D4C0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99DB25-9808-B61F-73FF-644919AB74C7}"/>
              </a:ext>
            </a:extLst>
          </p:cNvPr>
          <p:cNvSpPr>
            <a:spLocks noGrp="1"/>
          </p:cNvSpPr>
          <p:nvPr>
            <p:ph type="subTitle" idx="1"/>
          </p:nvPr>
        </p:nvSpPr>
        <p:spPr>
          <a:xfrm>
            <a:off x="1524000" y="5917235"/>
            <a:ext cx="9144000" cy="1655762"/>
          </a:xfrm>
        </p:spPr>
        <p:txBody>
          <a:bodyPr/>
          <a:lstStyle/>
          <a:p>
            <a:r>
              <a:rPr lang="nl-NL" dirty="0"/>
              <a:t>Tussen allemaal hoge gebouwen in een stad een grote moestuin met veel groen</a:t>
            </a:r>
          </a:p>
        </p:txBody>
      </p:sp>
      <p:pic>
        <p:nvPicPr>
          <p:cNvPr id="2050" name="Picture 2" descr="Havana urban farming | WWF">
            <a:extLst>
              <a:ext uri="{FF2B5EF4-FFF2-40B4-BE49-F238E27FC236}">
                <a16:creationId xmlns:a16="http://schemas.microsoft.com/office/drawing/2014/main" id="{3E2F153C-0A4E-C8E6-A668-E4583F462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7" y="940765"/>
            <a:ext cx="6677025" cy="497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9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B2E6E3ED-A824-2916-DAF0-DF9F81D42E90}"/>
              </a:ext>
            </a:extLst>
          </p:cNvPr>
          <p:cNvSpPr>
            <a:spLocks noGrp="1"/>
          </p:cNvSpPr>
          <p:nvPr>
            <p:ph type="ctrTitle"/>
          </p:nvPr>
        </p:nvSpPr>
        <p:spPr>
          <a:xfrm>
            <a:off x="530352" y="589788"/>
            <a:ext cx="4884481" cy="2510921"/>
          </a:xfrm>
        </p:spPr>
        <p:txBody>
          <a:bodyPr>
            <a:normAutofit/>
          </a:bodyPr>
          <a:lstStyle/>
          <a:p>
            <a:r>
              <a:rPr lang="nl-NL"/>
              <a:t>Stadslandbouw</a:t>
            </a:r>
          </a:p>
        </p:txBody>
      </p:sp>
      <p:sp>
        <p:nvSpPr>
          <p:cNvPr id="3" name="Ondertitel 2">
            <a:extLst>
              <a:ext uri="{FF2B5EF4-FFF2-40B4-BE49-F238E27FC236}">
                <a16:creationId xmlns:a16="http://schemas.microsoft.com/office/drawing/2014/main" id="{47C75990-C070-9909-49AF-8604F4C5DD78}"/>
              </a:ext>
            </a:extLst>
          </p:cNvPr>
          <p:cNvSpPr>
            <a:spLocks noGrp="1"/>
          </p:cNvSpPr>
          <p:nvPr>
            <p:ph type="subTitle" idx="1"/>
          </p:nvPr>
        </p:nvSpPr>
        <p:spPr>
          <a:xfrm>
            <a:off x="530352" y="3509963"/>
            <a:ext cx="4884481" cy="2058352"/>
          </a:xfrm>
        </p:spPr>
        <p:txBody>
          <a:bodyPr>
            <a:normAutofit/>
          </a:bodyPr>
          <a:lstStyle/>
          <a:p>
            <a:r>
              <a:rPr lang="nl-NL"/>
              <a:t>Jasper van Laarhoven, Ties Somers en Cas Rozema</a:t>
            </a:r>
          </a:p>
        </p:txBody>
      </p:sp>
      <p:grpSp>
        <p:nvGrpSpPr>
          <p:cNvPr id="37"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38"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39"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0"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5"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2"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3"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p:nvSpPr>
          <p:cNvPr id="45" name="Freeform: Shape 44">
            <a:extLst>
              <a:ext uri="{FF2B5EF4-FFF2-40B4-BE49-F238E27FC236}">
                <a16:creationId xmlns:a16="http://schemas.microsoft.com/office/drawing/2014/main" id="{752C2BA4-3BBE-4D22-A0D9-8D2A7B8F1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18708"/>
            <a:ext cx="4187283" cy="93929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08A2FE75-6A83-C7C9-9039-D0148657C118}"/>
              </a:ext>
            </a:extLst>
          </p:cNvPr>
          <p:cNvPicPr>
            <a:picLocks noChangeAspect="1"/>
          </p:cNvPicPr>
          <p:nvPr/>
        </p:nvPicPr>
        <p:blipFill rotWithShape="1">
          <a:blip r:embed="rId2"/>
          <a:srcRect t="12613" r="-1" b="3410"/>
          <a:stretch/>
        </p:blipFill>
        <p:spPr>
          <a:xfrm>
            <a:off x="5961842" y="1830216"/>
            <a:ext cx="5683149" cy="3197567"/>
          </a:xfrm>
          <a:prstGeom prst="rect">
            <a:avLst/>
          </a:prstGeom>
        </p:spPr>
      </p:pic>
      <p:sp>
        <p:nvSpPr>
          <p:cNvPr id="47" name="Freeform: Shape 46">
            <a:extLst>
              <a:ext uri="{FF2B5EF4-FFF2-40B4-BE49-F238E27FC236}">
                <a16:creationId xmlns:a16="http://schemas.microsoft.com/office/drawing/2014/main" id="{82AA7049-B18D-49D6-AD7D-DBB9E19F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713190" y="-534982"/>
            <a:ext cx="943826" cy="2013794"/>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49" name="Group 48">
            <a:extLst>
              <a:ext uri="{FF2B5EF4-FFF2-40B4-BE49-F238E27FC236}">
                <a16:creationId xmlns:a16="http://schemas.microsoft.com/office/drawing/2014/main" id="{3850DB66-16D1-4953-A6E3-FCA3DC5F27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35690" y="349252"/>
            <a:ext cx="886142" cy="693398"/>
            <a:chOff x="10948005" y="3379098"/>
            <a:chExt cx="868640" cy="679702"/>
          </a:xfrm>
          <a:solidFill>
            <a:schemeClr val="accent6"/>
          </a:solidFill>
        </p:grpSpPr>
        <p:sp>
          <p:nvSpPr>
            <p:cNvPr id="50" name="Freeform: Shape 49">
              <a:extLst>
                <a:ext uri="{FF2B5EF4-FFF2-40B4-BE49-F238E27FC236}">
                  <a16:creationId xmlns:a16="http://schemas.microsoft.com/office/drawing/2014/main" id="{D698AB2F-1D17-4249-81CB-9A41D46B8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Freeform: Shape 50">
              <a:extLst>
                <a:ext uri="{FF2B5EF4-FFF2-40B4-BE49-F238E27FC236}">
                  <a16:creationId xmlns:a16="http://schemas.microsoft.com/office/drawing/2014/main" id="{F5301961-8687-4ADB-8043-4065F470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Graphic 15">
              <a:extLst>
                <a:ext uri="{FF2B5EF4-FFF2-40B4-BE49-F238E27FC236}">
                  <a16:creationId xmlns:a16="http://schemas.microsoft.com/office/drawing/2014/main" id="{9DC20816-893A-4201-AA91-22F71E46F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3" name="Graphic 15">
              <a:extLst>
                <a:ext uri="{FF2B5EF4-FFF2-40B4-BE49-F238E27FC236}">
                  <a16:creationId xmlns:a16="http://schemas.microsoft.com/office/drawing/2014/main" id="{866D1F4E-BA21-44F3-A97A-E979C5FE7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4" name="Freeform: Shape 53">
              <a:extLst>
                <a:ext uri="{FF2B5EF4-FFF2-40B4-BE49-F238E27FC236}">
                  <a16:creationId xmlns:a16="http://schemas.microsoft.com/office/drawing/2014/main" id="{B35EADCB-1DB5-4B69-892B-14567F528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Tree>
    <p:extLst>
      <p:ext uri="{BB962C8B-B14F-4D97-AF65-F5344CB8AC3E}">
        <p14:creationId xmlns:p14="http://schemas.microsoft.com/office/powerpoint/2010/main" val="141695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91571-2757-E5B5-1A91-43568AB65D84}"/>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D7A03EE3-B95E-F428-ADA7-060F019E1E83}"/>
              </a:ext>
            </a:extLst>
          </p:cNvPr>
          <p:cNvSpPr>
            <a:spLocks noGrp="1"/>
          </p:cNvSpPr>
          <p:nvPr>
            <p:ph idx="1"/>
          </p:nvPr>
        </p:nvSpPr>
        <p:spPr/>
        <p:txBody>
          <a:bodyPr/>
          <a:lstStyle/>
          <a:p>
            <a:pPr marL="342900" indent="-342900">
              <a:buFont typeface="Arial" panose="020B0604020202020204" pitchFamily="34" charset="0"/>
              <a:buChar char="•"/>
            </a:pPr>
            <a:r>
              <a:rPr lang="nl-NL" dirty="0"/>
              <a:t>Moestuin in stadspark</a:t>
            </a:r>
          </a:p>
          <a:p>
            <a:pPr marL="342900" indent="-342900">
              <a:buFont typeface="Arial" panose="020B0604020202020204" pitchFamily="34" charset="0"/>
              <a:buChar char="•"/>
            </a:pPr>
            <a:r>
              <a:rPr lang="nl-NL" dirty="0"/>
              <a:t>Groeituin013 </a:t>
            </a:r>
          </a:p>
          <a:p>
            <a:pPr marL="342900" indent="-342900">
              <a:buFont typeface="Arial" panose="020B0604020202020204" pitchFamily="34" charset="0"/>
              <a:buChar char="•"/>
            </a:pPr>
            <a:endParaRPr lang="nl-NL" dirty="0"/>
          </a:p>
        </p:txBody>
      </p:sp>
    </p:spTree>
    <p:extLst>
      <p:ext uri="{BB962C8B-B14F-4D97-AF65-F5344CB8AC3E}">
        <p14:creationId xmlns:p14="http://schemas.microsoft.com/office/powerpoint/2010/main" val="329861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nvGrpSpPr>
          <p:cNvPr id="10" name="Group 9">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1" name="Freeform: Shape 10">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2" name="Freeform: Shape 11">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
        <p:nvSpPr>
          <p:cNvPr id="19" name="Freeform: Shape 18">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21"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2"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23"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4"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6"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useBgFill="1">
        <p:nvSpPr>
          <p:cNvPr id="29" name="Rectangle 2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68268862-3102-674B-6171-B5D3CB88A7C5}"/>
              </a:ext>
            </a:extLst>
          </p:cNvPr>
          <p:cNvSpPr>
            <a:spLocks noGrp="1"/>
          </p:cNvSpPr>
          <p:nvPr>
            <p:ph type="title"/>
          </p:nvPr>
        </p:nvSpPr>
        <p:spPr>
          <a:xfrm>
            <a:off x="530352" y="1122363"/>
            <a:ext cx="8341999" cy="1978346"/>
          </a:xfrm>
        </p:spPr>
        <p:txBody>
          <a:bodyPr vert="horz" lIns="91440" tIns="45720" rIns="91440" bIns="45720" rtlCol="0" anchor="b">
            <a:normAutofit/>
          </a:bodyPr>
          <a:lstStyle/>
          <a:p>
            <a:r>
              <a:rPr lang="en-US" sz="4000"/>
              <a:t>Moestuin in stadspark</a:t>
            </a:r>
          </a:p>
        </p:txBody>
      </p:sp>
      <p:sp>
        <p:nvSpPr>
          <p:cNvPr id="3" name="Tijdelijke aanduiding voor inhoud 2">
            <a:extLst>
              <a:ext uri="{FF2B5EF4-FFF2-40B4-BE49-F238E27FC236}">
                <a16:creationId xmlns:a16="http://schemas.microsoft.com/office/drawing/2014/main" id="{470ADC28-87B1-1753-04E4-812912AD907A}"/>
              </a:ext>
            </a:extLst>
          </p:cNvPr>
          <p:cNvSpPr>
            <a:spLocks noGrp="1"/>
          </p:cNvSpPr>
          <p:nvPr>
            <p:ph idx="1"/>
          </p:nvPr>
        </p:nvSpPr>
        <p:spPr>
          <a:xfrm>
            <a:off x="530352" y="3509963"/>
            <a:ext cx="8341999" cy="1747837"/>
          </a:xfrm>
        </p:spPr>
        <p:txBody>
          <a:bodyPr vert="horz" lIns="91440" tIns="45720" rIns="91440" bIns="45720" rtlCol="0">
            <a:normAutofit/>
          </a:bodyPr>
          <a:lstStyle/>
          <a:p>
            <a:r>
              <a:rPr lang="en-US" dirty="0" err="1"/>
              <a:t>Sociale</a:t>
            </a:r>
            <a:r>
              <a:rPr lang="en-US" dirty="0"/>
              <a:t> </a:t>
            </a:r>
            <a:r>
              <a:rPr lang="en-US" dirty="0" err="1"/>
              <a:t>cohesie</a:t>
            </a:r>
            <a:r>
              <a:rPr lang="en-US" dirty="0"/>
              <a:t> </a:t>
            </a:r>
            <a:r>
              <a:rPr lang="en-US" dirty="0" err="1"/>
              <a:t>bevorderen</a:t>
            </a:r>
            <a:r>
              <a:rPr lang="en-US" dirty="0"/>
              <a:t> </a:t>
            </a:r>
            <a:r>
              <a:rPr lang="en-US" dirty="0" err="1"/>
              <a:t>doordat</a:t>
            </a:r>
            <a:r>
              <a:rPr lang="en-US" dirty="0"/>
              <a:t> de </a:t>
            </a:r>
            <a:r>
              <a:rPr lang="en-US" dirty="0" err="1"/>
              <a:t>wijkbewoners</a:t>
            </a:r>
            <a:r>
              <a:rPr lang="en-US" dirty="0"/>
              <a:t> </a:t>
            </a:r>
            <a:r>
              <a:rPr lang="en-US" dirty="0" err="1"/>
              <a:t>een</a:t>
            </a:r>
            <a:r>
              <a:rPr lang="en-US" dirty="0"/>
              <a:t> </a:t>
            </a:r>
            <a:r>
              <a:rPr lang="en-US" dirty="0" err="1"/>
              <a:t>steentje</a:t>
            </a:r>
            <a:r>
              <a:rPr lang="en-US" dirty="0"/>
              <a:t> </a:t>
            </a:r>
            <a:r>
              <a:rPr lang="en-US" dirty="0" err="1"/>
              <a:t>aan</a:t>
            </a:r>
            <a:r>
              <a:rPr lang="en-US" dirty="0"/>
              <a:t> </a:t>
            </a:r>
            <a:r>
              <a:rPr lang="en-US" dirty="0" err="1"/>
              <a:t>bijdragen</a:t>
            </a:r>
            <a:r>
              <a:rPr lang="en-US" dirty="0"/>
              <a:t> </a:t>
            </a:r>
            <a:r>
              <a:rPr lang="en-US" dirty="0" err="1"/>
              <a:t>en</a:t>
            </a:r>
            <a:r>
              <a:rPr lang="en-US" dirty="0"/>
              <a:t> </a:t>
            </a:r>
            <a:r>
              <a:rPr lang="en-US" dirty="0" err="1"/>
              <a:t>samenkomen</a:t>
            </a:r>
            <a:r>
              <a:rPr lang="en-US" dirty="0"/>
              <a:t>.</a:t>
            </a:r>
          </a:p>
        </p:txBody>
      </p:sp>
      <p:sp>
        <p:nvSpPr>
          <p:cNvPr id="31" name="Freeform: Shape 30">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33"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34"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35"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6"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8"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9"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p:nvSpPr>
          <p:cNvPr id="41" name="Freeform: Shape 40">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nvGrpSpPr>
          <p:cNvPr id="43" name="Group 42">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4" name="Freeform: Shape 43">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5" name="Freeform: Shape 44">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6" name="Freeform: Shape 45">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8"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9"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Tree>
    <p:extLst>
      <p:ext uri="{BB962C8B-B14F-4D97-AF65-F5344CB8AC3E}">
        <p14:creationId xmlns:p14="http://schemas.microsoft.com/office/powerpoint/2010/main" val="176653537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ocaVTI">
  <a:themeElements>
    <a:clrScheme name="AnalogousFromDarkSeedLeftStep">
      <a:dk1>
        <a:srgbClr val="000000"/>
      </a:dk1>
      <a:lt1>
        <a:srgbClr val="FFFFFF"/>
      </a:lt1>
      <a:dk2>
        <a:srgbClr val="30201B"/>
      </a:dk2>
      <a:lt2>
        <a:srgbClr val="F0F0F3"/>
      </a:lt2>
      <a:accent1>
        <a:srgbClr val="9EA741"/>
      </a:accent1>
      <a:accent2>
        <a:srgbClr val="B18A3B"/>
      </a:accent2>
      <a:accent3>
        <a:srgbClr val="C36A4D"/>
      </a:accent3>
      <a:accent4>
        <a:srgbClr val="B13B4E"/>
      </a:accent4>
      <a:accent5>
        <a:srgbClr val="C34D92"/>
      </a:accent5>
      <a:accent6>
        <a:srgbClr val="B13BB1"/>
      </a:accent6>
      <a:hlink>
        <a:srgbClr val="C04276"/>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2729</Words>
  <Application>Microsoft Macintosh PowerPoint</Application>
  <PresentationFormat>Breedbeeld</PresentationFormat>
  <Paragraphs>214</Paragraphs>
  <Slides>46</Slides>
  <Notes>2</Notes>
  <HiddenSlides>0</HiddenSlides>
  <MMClips>0</MMClips>
  <ScaleCrop>false</ScaleCrop>
  <HeadingPairs>
    <vt:vector size="6" baseType="variant">
      <vt:variant>
        <vt:lpstr>Gebruikte lettertypen</vt:lpstr>
      </vt:variant>
      <vt:variant>
        <vt:i4>11</vt:i4>
      </vt:variant>
      <vt:variant>
        <vt:lpstr>Thema</vt:lpstr>
      </vt:variant>
      <vt:variant>
        <vt:i4>6</vt:i4>
      </vt:variant>
      <vt:variant>
        <vt:lpstr>Diatitels</vt:lpstr>
      </vt:variant>
      <vt:variant>
        <vt:i4>46</vt:i4>
      </vt:variant>
    </vt:vector>
  </HeadingPairs>
  <TitlesOfParts>
    <vt:vector size="63" baseType="lpstr">
      <vt:lpstr>Arial</vt:lpstr>
      <vt:lpstr>Avenir Next LT Pro</vt:lpstr>
      <vt:lpstr>Avenir Next LT Pro Light</vt:lpstr>
      <vt:lpstr>Calibri</vt:lpstr>
      <vt:lpstr>Calibri Light</vt:lpstr>
      <vt:lpstr>Georgia Pro Semibold</vt:lpstr>
      <vt:lpstr>Gill Sans MT</vt:lpstr>
      <vt:lpstr>Modern Love</vt:lpstr>
      <vt:lpstr>Nunito Sans</vt:lpstr>
      <vt:lpstr>The Hand</vt:lpstr>
      <vt:lpstr>Wingdings 2</vt:lpstr>
      <vt:lpstr>Kantoorthema</vt:lpstr>
      <vt:lpstr>SketchyVTI</vt:lpstr>
      <vt:lpstr>Office Theme</vt:lpstr>
      <vt:lpstr>DividendVTI</vt:lpstr>
      <vt:lpstr>1_Kantoorthema</vt:lpstr>
      <vt:lpstr>RocaVTI</vt:lpstr>
      <vt:lpstr>Kruiden en specerijen</vt:lpstr>
      <vt:lpstr>Leerdoelen</vt:lpstr>
      <vt:lpstr>In tokyo, a vertical farm Inside and out</vt:lpstr>
      <vt:lpstr>Stadslandbouw: Antwerpse dakboerderij wil band tussen landbouw en burger herstellen</vt:lpstr>
      <vt:lpstr>PowerPoint-presentatie</vt:lpstr>
      <vt:lpstr>PowerPoint-presentatie</vt:lpstr>
      <vt:lpstr>Stadslandbouw</vt:lpstr>
      <vt:lpstr>Inhoud</vt:lpstr>
      <vt:lpstr>Moestuin in stadspark</vt:lpstr>
      <vt:lpstr>Groeituin013</vt:lpstr>
      <vt:lpstr>Groeituin 013</vt:lpstr>
      <vt:lpstr>Ondekstation?</vt:lpstr>
      <vt:lpstr>Stadsdieren</vt:lpstr>
      <vt:lpstr>PowerPoint-presentatie</vt:lpstr>
      <vt:lpstr>stadslandbouw</vt:lpstr>
      <vt:lpstr>3-30-300 regel voor vergroening</vt:lpstr>
      <vt:lpstr>Wall farming</vt:lpstr>
      <vt:lpstr>Als je dan toch afval hebt…</vt:lpstr>
      <vt:lpstr>Saint louis  </vt:lpstr>
      <vt:lpstr>Brooklyn new York city  </vt:lpstr>
      <vt:lpstr>StadsTuinderij </vt:lpstr>
      <vt:lpstr>Highline park New York </vt:lpstr>
      <vt:lpstr>Parktuinen den Bosch </vt:lpstr>
      <vt:lpstr>PowerPoint-presentatie</vt:lpstr>
      <vt:lpstr>PowerPoint-presentatie</vt:lpstr>
      <vt:lpstr>PowerPoint-presentatie</vt:lpstr>
      <vt:lpstr>PowerPoint-presentatie</vt:lpstr>
      <vt:lpstr>Even in beweging</vt:lpstr>
      <vt:lpstr>1. Waarom gebruik je kruiden en specerijen? 2. Wat is het verschil tussen kruiden en specerijen? 3.  Welke ken je/gebruik je wel eens? 4.Maak een foto van iets wat leeft (geen mens) </vt:lpstr>
      <vt:lpstr>Waarom?</vt:lpstr>
      <vt:lpstr>Geneeskrachtige werking van kruiden. </vt:lpstr>
      <vt:lpstr>Veel besproken…</vt:lpstr>
      <vt:lpstr>Nog een klein voorbeeld</vt:lpstr>
      <vt:lpstr>Nog een klein voorbeeld</vt:lpstr>
      <vt:lpstr> Eigenschappen Kruiden</vt:lpstr>
      <vt:lpstr>Kruid of specerij? </vt:lpstr>
      <vt:lpstr>Signatuurleer  Sinds de Griekse en Romeinse oudheid werden uiterlijkheden van de plant in verband gebracht met de medicinale werking van de plant. In de middeleeuwen werd de signatuurleer een belangrijk uitgangspunt van de toenmalige geneeskunde.  De signatuurleer gaat grotendeels terug op Paracelsus (1493-1541, arts en theoloog uit Zwitserland). Hij stelde dat alle planten op aarde tot nut van de Mensheid zijn. </vt:lpstr>
      <vt:lpstr>Wortels</vt:lpstr>
      <vt:lpstr>Vormen van een blad</vt:lpstr>
      <vt:lpstr>Blad en hun signatuur, nogmaals</vt:lpstr>
      <vt:lpstr>Polen van de mens</vt:lpstr>
      <vt:lpstr>Werking van kruiden</vt:lpstr>
      <vt:lpstr>Kruiden en landschap</vt:lpstr>
      <vt:lpstr>Kruiden en landschap</vt:lpstr>
      <vt:lpstr>Verborgen zout   kruidentabel https://www.gezondheidsnet.nl/sites/gezondheidsnet/files/gezondheidsnet_kruidenwijzer.pdf  Hoeveel zout per dag en waarom? </vt:lpstr>
      <vt:lpstr>Zelf aan de slag voor vrienden of familie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KRUIDEN en specerijen</dc:title>
  <dc:creator>Mariska de Rouw</dc:creator>
  <cp:lastModifiedBy>Mariska de Rouw</cp:lastModifiedBy>
  <cp:revision>11</cp:revision>
  <dcterms:created xsi:type="dcterms:W3CDTF">2020-06-12T07:32:34Z</dcterms:created>
  <dcterms:modified xsi:type="dcterms:W3CDTF">2022-06-17T06:17:35Z</dcterms:modified>
</cp:coreProperties>
</file>